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68" r:id="rId3"/>
    <p:sldId id="274" r:id="rId4"/>
    <p:sldId id="276" r:id="rId5"/>
    <p:sldId id="275" r:id="rId6"/>
    <p:sldId id="277" r:id="rId7"/>
    <p:sldId id="278" r:id="rId8"/>
    <p:sldId id="279" r:id="rId9"/>
    <p:sldId id="266"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8F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3" autoAdjust="0"/>
    <p:restoredTop sz="83214" autoAdjust="0"/>
  </p:normalViewPr>
  <p:slideViewPr>
    <p:cSldViewPr snapToGrid="0">
      <p:cViewPr>
        <p:scale>
          <a:sx n="70" d="100"/>
          <a:sy n="70" d="100"/>
        </p:scale>
        <p:origin x="-1188" y="-23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E2656E-C237-4A7A-A548-50AA8BA9D891}" type="datetimeFigureOut">
              <a:rPr lang="en-US" smtClean="0"/>
              <a:t>10/22/2017</a:t>
            </a:fld>
            <a:endParaRPr lang="en-US"/>
          </a:p>
        </p:txBody>
      </p:sp>
      <p:sp>
        <p:nvSpPr>
          <p:cNvPr id="4" name="スライド イメージ プレースホルダー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540076-DF7E-4D76-B373-B21CB28BD190}" type="slidenum">
              <a:rPr lang="en-US" smtClean="0"/>
              <a:t>‹#›</a:t>
            </a:fld>
            <a:endParaRPr lang="en-US"/>
          </a:p>
        </p:txBody>
      </p:sp>
    </p:spTree>
    <p:extLst>
      <p:ext uri="{BB962C8B-B14F-4D97-AF65-F5344CB8AC3E}">
        <p14:creationId xmlns:p14="http://schemas.microsoft.com/office/powerpoint/2010/main" val="2780721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buFont typeface="Arial" pitchFamily="34" charset="0"/>
              <a:buNone/>
            </a:pPr>
            <a:r>
              <a:rPr lang="en-US" b="0" dirty="0" smtClean="0"/>
              <a:t>Tehran is the largest city in Iran with a population of about 9 million and around 12 million in daytime, </a:t>
            </a:r>
            <a:r>
              <a:rPr lang="en-US" sz="1200" kern="1200" dirty="0" smtClean="0">
                <a:solidFill>
                  <a:schemeClr val="tx1"/>
                </a:solidFill>
                <a:effectLst/>
                <a:latin typeface="+mn-lt"/>
                <a:ea typeface="+mn-ea"/>
                <a:cs typeface="+mn-cs"/>
              </a:rPr>
              <a:t>making it the 18</a:t>
            </a:r>
            <a:r>
              <a:rPr lang="en-US" sz="1200" kern="1200" baseline="-25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most populous city in the world.</a:t>
            </a:r>
            <a:r>
              <a:rPr lang="en-US" b="0" dirty="0" smtClean="0"/>
              <a:t> Tehran is considered as one of the largest cities in West Asia with a density close to 11,000 inhabitants per square kilometer. </a:t>
            </a:r>
          </a:p>
          <a:p>
            <a:pPr>
              <a:buFont typeface="Arial" pitchFamily="34" charset="0"/>
              <a:buNone/>
            </a:pPr>
            <a:r>
              <a:rPr lang="en-US" b="0" dirty="0" smtClean="0"/>
              <a:t>Tehran is located in a semi-arid area with mean annual precipitation of 250 mm and average annual temperature of 16.5 C° (say it in Fahrenheit too). </a:t>
            </a:r>
          </a:p>
          <a:p>
            <a:pPr>
              <a:buFont typeface="Arial" pitchFamily="34" charset="0"/>
              <a:buNone/>
            </a:pPr>
            <a:r>
              <a:rPr lang="en-US" b="0" dirty="0" smtClean="0"/>
              <a:t>It is a mountainside city with an altitude of 900 to 1800 meters above the mean sea level. The old city was formed at the altitude of 1200m. The city is located on the southern slopes of Alborz Mountain. Its main ridges overlook the southern slopes and Tehran plain, and form small drainage basins.</a:t>
            </a:r>
            <a:endParaRPr lang="en-US" dirty="0"/>
          </a:p>
        </p:txBody>
      </p:sp>
      <p:sp>
        <p:nvSpPr>
          <p:cNvPr id="4" name="スライド番号プレースホルダー 3"/>
          <p:cNvSpPr>
            <a:spLocks noGrp="1"/>
          </p:cNvSpPr>
          <p:nvPr>
            <p:ph type="sldNum" sz="quarter" idx="10"/>
          </p:nvPr>
        </p:nvSpPr>
        <p:spPr/>
        <p:txBody>
          <a:bodyPr/>
          <a:lstStyle/>
          <a:p>
            <a:fld id="{1E540076-DF7E-4D76-B373-B21CB28BD190}" type="slidenum">
              <a:rPr lang="en-US" smtClean="0"/>
              <a:t>2</a:t>
            </a:fld>
            <a:endParaRPr lang="en-US"/>
          </a:p>
        </p:txBody>
      </p:sp>
    </p:spTree>
    <p:extLst>
      <p:ext uri="{BB962C8B-B14F-4D97-AF65-F5344CB8AC3E}">
        <p14:creationId xmlns:p14="http://schemas.microsoft.com/office/powerpoint/2010/main" val="1516121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b="0" dirty="0" smtClean="0"/>
              <a:t>The total length of entire Tehran r5ver network within the municipality territory was about 170 km. </a:t>
            </a:r>
            <a:r>
              <a:rPr lang="en-US" sz="1200" b="0" dirty="0" smtClean="0"/>
              <a:t>People living in Tehran, practice various activities including: hiking, skiing, camping, picnicking and… enjoy high mountain as well as the nature of rivers in their free time.</a:t>
            </a:r>
          </a:p>
          <a:p>
            <a:pPr>
              <a:buFont typeface="Arial" pitchFamily="34" charset="0"/>
              <a:buNone/>
            </a:pPr>
            <a:r>
              <a:rPr lang="en-US" b="0" dirty="0" smtClean="0"/>
              <a:t>However, Tehran rivers have been disappeared due to the rapid and disordered urban development over the course of the past half a century. </a:t>
            </a:r>
            <a:r>
              <a:rPr lang="en-US" sz="1200" b="0" kern="1200" dirty="0" smtClean="0">
                <a:solidFill>
                  <a:schemeClr val="tx1"/>
                </a:solidFill>
                <a:effectLst/>
                <a:latin typeface="+mn-lt"/>
                <a:ea typeface="+mn-ea"/>
                <a:cs typeface="+mn-cs"/>
              </a:rPr>
              <a:t>Unfortunately, riverbed of Tehran became tighter or even vanished and main function of rivers was going to be forgot and they have became channels for disposal of wastewater and hazardous municipal wastes. Tehran Rivers were inaccessible for citizens inside the city with no role in the daily life of inhabitants.</a:t>
            </a:r>
          </a:p>
          <a:p>
            <a:pPr>
              <a:buFont typeface="Arial" pitchFamily="34" charset="0"/>
              <a:buNone/>
            </a:pPr>
            <a:r>
              <a:rPr lang="en-US" b="0" dirty="0" smtClean="0"/>
              <a:t>22% (37 km) of them have been completely covered or buried. Moreover, 60% (102 km) of this river network is channelized using concrete walls or the natural river courses have been cut for flood protection. But, </a:t>
            </a:r>
            <a:r>
              <a:rPr lang="en-US" sz="1200" b="0" dirty="0" smtClean="0"/>
              <a:t>Tehran is still facing river flooding, especially flash floods. </a:t>
            </a:r>
          </a:p>
          <a:p>
            <a:pPr>
              <a:buFont typeface="Arial" pitchFamily="34" charset="0"/>
              <a:buNone/>
            </a:pPr>
            <a:r>
              <a:rPr lang="en-US" sz="1200" b="0" dirty="0" smtClean="0"/>
              <a:t>Neither concrete flood walls nor flood bypasses were able to make Tehran safer against floods: 386 people lost their lives due to flash floods on 26 July 1987 in the North of Tehran. Tehran is experiencing urban floods frequently and the last one was in 2015 with 6 death toll.</a:t>
            </a:r>
          </a:p>
          <a:p>
            <a:endParaRPr lang="en-US" dirty="0"/>
          </a:p>
        </p:txBody>
      </p:sp>
      <p:sp>
        <p:nvSpPr>
          <p:cNvPr id="4" name="スライド番号プレースホルダー 3"/>
          <p:cNvSpPr>
            <a:spLocks noGrp="1"/>
          </p:cNvSpPr>
          <p:nvPr>
            <p:ph type="sldNum" sz="quarter" idx="10"/>
          </p:nvPr>
        </p:nvSpPr>
        <p:spPr/>
        <p:txBody>
          <a:bodyPr/>
          <a:lstStyle/>
          <a:p>
            <a:fld id="{1E540076-DF7E-4D76-B373-B21CB28BD190}" type="slidenum">
              <a:rPr lang="en-US" smtClean="0"/>
              <a:t>3</a:t>
            </a:fld>
            <a:endParaRPr lang="en-US"/>
          </a:p>
        </p:txBody>
      </p:sp>
    </p:spTree>
    <p:extLst>
      <p:ext uri="{BB962C8B-B14F-4D97-AF65-F5344CB8AC3E}">
        <p14:creationId xmlns:p14="http://schemas.microsoft.com/office/powerpoint/2010/main" val="3956065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 over come this problem, the latest </a:t>
            </a:r>
            <a:r>
              <a:rPr lang="en-US" sz="1200" dirty="0" smtClean="0"/>
              <a:t>Tehran Master Plan developed in 2007 considered rivers and water bodies as the main axis of the city structure. Moreover, River and water bodies are considered as an important element of Tehran city in the “Five-year Plan” of Tehran Municipality (2014-2018). With these plans and also considering UN SDG No. 11 on “Sustainable Cities”, Tehran river Restoration and</a:t>
            </a:r>
            <a:r>
              <a:rPr lang="en-US" sz="1200" baseline="0" dirty="0" smtClean="0"/>
              <a:t> Improvement Plan” has been studied from Apr. 2015 to Sept. 2016. The implementation phase has been started with five main objectives: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1- Urban River Safety and Resilience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2- River Ecosystem Restoration and Conservation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3- Harmony of River, City and Citizen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4- Sustainable Urban Water Management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5- Promotion of Public, Private, Participation (PPP)</a:t>
            </a:r>
            <a:endParaRPr lang="en-US" sz="1200" dirty="0" smtClean="0"/>
          </a:p>
        </p:txBody>
      </p:sp>
      <p:sp>
        <p:nvSpPr>
          <p:cNvPr id="4" name="スライド番号プレースホルダー 3"/>
          <p:cNvSpPr>
            <a:spLocks noGrp="1"/>
          </p:cNvSpPr>
          <p:nvPr>
            <p:ph type="sldNum" sz="quarter" idx="10"/>
          </p:nvPr>
        </p:nvSpPr>
        <p:spPr/>
        <p:txBody>
          <a:bodyPr/>
          <a:lstStyle/>
          <a:p>
            <a:fld id="{1E540076-DF7E-4D76-B373-B21CB28BD190}" type="slidenum">
              <a:rPr lang="en-US" smtClean="0"/>
              <a:t>4</a:t>
            </a:fld>
            <a:endParaRPr lang="en-US"/>
          </a:p>
        </p:txBody>
      </p:sp>
    </p:spTree>
    <p:extLst>
      <p:ext uri="{BB962C8B-B14F-4D97-AF65-F5344CB8AC3E}">
        <p14:creationId xmlns:p14="http://schemas.microsoft.com/office/powerpoint/2010/main" val="2533270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sz="1200" kern="1200" dirty="0" smtClean="0">
                <a:solidFill>
                  <a:schemeClr val="tx1"/>
                </a:solidFill>
                <a:effectLst/>
                <a:latin typeface="+mn-lt"/>
                <a:ea typeface="+mn-ea"/>
                <a:cs typeface="+mn-cs"/>
              </a:rPr>
              <a:t>Particular aspects of Tehran river restoration study are as follow:</a:t>
            </a:r>
          </a:p>
          <a:p>
            <a:pPr lvl="0"/>
            <a:r>
              <a:rPr lang="en-US" sz="1200" kern="1200" dirty="0" smtClean="0">
                <a:solidFill>
                  <a:schemeClr val="tx1"/>
                </a:solidFill>
                <a:effectLst/>
                <a:latin typeface="+mn-lt"/>
                <a:ea typeface="+mn-ea"/>
                <a:cs typeface="+mn-cs"/>
              </a:rPr>
              <a:t>- Restore, enhance and preserve the urban river environment using restoration</a:t>
            </a:r>
            <a:r>
              <a:rPr lang="en-US" sz="1200" kern="1200" baseline="0" dirty="0" smtClean="0">
                <a:solidFill>
                  <a:schemeClr val="tx1"/>
                </a:solidFill>
                <a:effectLst/>
                <a:latin typeface="+mn-lt"/>
                <a:ea typeface="+mn-ea"/>
                <a:cs typeface="+mn-cs"/>
              </a:rPr>
              <a:t> approach</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Enhance recreation opportunities and enjoyment of the urban river system by</a:t>
            </a:r>
            <a:r>
              <a:rPr lang="en-US" sz="1200" kern="1200" baseline="0" dirty="0" smtClean="0">
                <a:solidFill>
                  <a:schemeClr val="tx1"/>
                </a:solidFill>
                <a:effectLst/>
                <a:latin typeface="+mn-lt"/>
                <a:ea typeface="+mn-ea"/>
                <a:cs typeface="+mn-cs"/>
              </a:rPr>
              <a:t> application of Nature-oriented River Restoration pentagon</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 Develop and implement “Best Management Practices” for living with urban rivers utilizing “Smart Communities” approach and using “Smart communities” tolls to recognize and celebrate the natural values of urban river systems.</a:t>
            </a:r>
          </a:p>
          <a:p>
            <a:r>
              <a:rPr lang="en-US" sz="1200" kern="1200" dirty="0" smtClean="0">
                <a:solidFill>
                  <a:schemeClr val="tx1"/>
                </a:solidFill>
                <a:effectLst/>
                <a:latin typeface="+mn-lt"/>
                <a:ea typeface="+mn-ea"/>
                <a:cs typeface="+mn-cs"/>
              </a:rPr>
              <a:t>Worth noting that as river restoration projects are multidisciplinary, so it should be taken in to consideration the communication with different stakeholders.</a:t>
            </a:r>
          </a:p>
        </p:txBody>
      </p:sp>
      <p:sp>
        <p:nvSpPr>
          <p:cNvPr id="4" name="スライド番号プレースホルダー 3"/>
          <p:cNvSpPr>
            <a:spLocks noGrp="1"/>
          </p:cNvSpPr>
          <p:nvPr>
            <p:ph type="sldNum" sz="quarter" idx="10"/>
          </p:nvPr>
        </p:nvSpPr>
        <p:spPr/>
        <p:txBody>
          <a:bodyPr/>
          <a:lstStyle/>
          <a:p>
            <a:fld id="{1E540076-DF7E-4D76-B373-B21CB28BD190}" type="slidenum">
              <a:rPr lang="en-US" smtClean="0"/>
              <a:t>5</a:t>
            </a:fld>
            <a:endParaRPr lang="en-US"/>
          </a:p>
        </p:txBody>
      </p:sp>
    </p:spTree>
    <p:extLst>
      <p:ext uri="{BB962C8B-B14F-4D97-AF65-F5344CB8AC3E}">
        <p14:creationId xmlns:p14="http://schemas.microsoft.com/office/powerpoint/2010/main" val="3956065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Several activities have been carried out during the first two years of Tehran River Restoration and Improvement Plan including precise and multidisciplinary studies, holding conferences and workshops for the experts and citizen on urban river restoration, implementation of ecological pilot project, public awareness and participation… in order to achieve a reliable action plan with detail criteria and river segmentation for dedicated intervention as follow:</a:t>
            </a:r>
          </a:p>
          <a:p>
            <a:pPr lvl="0"/>
            <a:r>
              <a:rPr lang="en-GB" sz="1200" kern="1200" dirty="0" smtClean="0">
                <a:solidFill>
                  <a:schemeClr val="tx1"/>
                </a:solidFill>
                <a:effectLst/>
                <a:latin typeface="+mn-lt"/>
                <a:ea typeface="+mn-ea"/>
                <a:cs typeface="+mn-cs"/>
              </a:rPr>
              <a:t>- Identification of real estate located in the river basin, ownership and payback, demolition plan, dumping and discharge of construction waste</a:t>
            </a:r>
            <a:endParaRPr lang="en-US"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 Implementing waste disposal plan</a:t>
            </a:r>
            <a:endParaRPr lang="en-US"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 Consecution of local sewage treatment plant</a:t>
            </a:r>
            <a:endParaRPr lang="en-US"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 Early flood warning system and stabilizing river bank slopes using</a:t>
            </a:r>
            <a:r>
              <a:rPr lang="en-GB" sz="1200" kern="1200" baseline="0" dirty="0" smtClean="0">
                <a:solidFill>
                  <a:schemeClr val="tx1"/>
                </a:solidFill>
                <a:effectLst/>
                <a:latin typeface="+mn-lt"/>
                <a:ea typeface="+mn-ea"/>
                <a:cs typeface="+mn-cs"/>
              </a:rPr>
              <a:t> green and flexible protections</a:t>
            </a:r>
            <a:endParaRPr lang="en-US" sz="1200" kern="1200" dirty="0" smtClean="0">
              <a:solidFill>
                <a:schemeClr val="tx1"/>
              </a:solidFill>
              <a:effectLst/>
              <a:latin typeface="+mn-lt"/>
              <a:ea typeface="+mn-ea"/>
              <a:cs typeface="+mn-cs"/>
            </a:endParaRPr>
          </a:p>
          <a:p>
            <a:pPr marL="0" lvl="0" indent="0">
              <a:buFontTx/>
              <a:buNone/>
            </a:pPr>
            <a:r>
              <a:rPr lang="en-GB" sz="1200" kern="1200" dirty="0" smtClean="0">
                <a:solidFill>
                  <a:schemeClr val="tx1"/>
                </a:solidFill>
                <a:effectLst/>
                <a:latin typeface="+mn-lt"/>
                <a:ea typeface="+mn-ea"/>
                <a:cs typeface="+mn-cs"/>
              </a:rPr>
              <a:t>- Local vegetation restoration</a:t>
            </a:r>
          </a:p>
          <a:p>
            <a:pPr marL="0" lvl="0" indent="0">
              <a:buFontTx/>
              <a:buNone/>
            </a:pPr>
            <a:r>
              <a:rPr lang="en-GB" sz="1200" kern="1200" dirty="0" smtClean="0">
                <a:solidFill>
                  <a:schemeClr val="tx1"/>
                </a:solidFill>
                <a:effectLst/>
                <a:latin typeface="+mn-lt"/>
                <a:ea typeface="+mn-ea"/>
                <a:cs typeface="+mn-cs"/>
              </a:rPr>
              <a:t>- Accessibility to the river</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floow</a:t>
            </a:r>
            <a:r>
              <a:rPr lang="en-GB" sz="1200" kern="1200" baseline="0" dirty="0" smtClean="0">
                <a:solidFill>
                  <a:schemeClr val="tx1"/>
                </a:solidFill>
                <a:effectLst/>
                <a:latin typeface="+mn-lt"/>
                <a:ea typeface="+mn-ea"/>
                <a:cs typeface="+mn-cs"/>
              </a:rPr>
              <a:t> and creating multi-purpose river space</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スライド番号プレースホルダー 3"/>
          <p:cNvSpPr>
            <a:spLocks noGrp="1"/>
          </p:cNvSpPr>
          <p:nvPr>
            <p:ph type="sldNum" sz="quarter" idx="10"/>
          </p:nvPr>
        </p:nvSpPr>
        <p:spPr/>
        <p:txBody>
          <a:bodyPr/>
          <a:lstStyle/>
          <a:p>
            <a:fld id="{1E540076-DF7E-4D76-B373-B21CB28BD190}" type="slidenum">
              <a:rPr lang="en-US" smtClean="0"/>
              <a:t>6</a:t>
            </a:fld>
            <a:endParaRPr lang="en-US"/>
          </a:p>
        </p:txBody>
      </p:sp>
    </p:spTree>
    <p:extLst>
      <p:ext uri="{BB962C8B-B14F-4D97-AF65-F5344CB8AC3E}">
        <p14:creationId xmlns:p14="http://schemas.microsoft.com/office/powerpoint/2010/main" val="2247284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b="0" i="0" dirty="0" smtClean="0"/>
              <a:t>The past changes in Tehran rivers, has altered the water network of the city. International experiences in</a:t>
            </a:r>
            <a:r>
              <a:rPr lang="en-US" b="0" i="0" baseline="0" dirty="0" smtClean="0"/>
              <a:t> Tokyo-Japan, Seoul-</a:t>
            </a:r>
            <a:r>
              <a:rPr lang="en-US" b="0" i="0" dirty="0" smtClean="0"/>
              <a:t>Korea, Los Angeles-U.S. and other projects in Europe illustrate ambitious river renovation programs will not archive</a:t>
            </a:r>
            <a:r>
              <a:rPr lang="en-US" b="0" i="0" baseline="0" dirty="0" smtClean="0"/>
              <a:t> its objectives without pubic participation and using smart community approach.</a:t>
            </a:r>
            <a:r>
              <a:rPr lang="en-US" b="0" i="0" dirty="0" smtClean="0"/>
              <a:t> </a:t>
            </a:r>
          </a:p>
          <a:p>
            <a:r>
              <a:rPr lang="en-US" b="0" i="0" dirty="0" smtClean="0"/>
              <a:t>Special zone developed on the natural oriented water way in order to improve public awareness at community scale and finally connect citizens to their rivers</a:t>
            </a:r>
            <a:r>
              <a:rPr lang="en-US" i="0" dirty="0" smtClean="0"/>
              <a:t>. The important issue is that the river fringe should be based on the 25-years flood return period, equipped with effective structures such as bridge piles or embankment reinforcement. The actual urban dynamics invite utilize ICT for</a:t>
            </a:r>
            <a:r>
              <a:rPr lang="en-US" i="0" baseline="0" dirty="0" smtClean="0"/>
              <a:t> the flood forecasting and early warning system</a:t>
            </a:r>
            <a:r>
              <a:rPr lang="en-US" i="0" dirty="0" smtClean="0"/>
              <a:t> as an important elements of the restoration plan. </a:t>
            </a:r>
          </a:p>
          <a:p>
            <a:r>
              <a:rPr lang="en-US" sz="1200" i="0" dirty="0" smtClean="0"/>
              <a:t>Successful urban river restoration in Tehran is as much about establishing trust with local people as it is about improving flows and habitats.</a:t>
            </a:r>
          </a:p>
          <a:p>
            <a:endParaRPr lang="en-US" dirty="0"/>
          </a:p>
        </p:txBody>
      </p:sp>
      <p:sp>
        <p:nvSpPr>
          <p:cNvPr id="4" name="スライド番号プレースホルダー 3"/>
          <p:cNvSpPr>
            <a:spLocks noGrp="1"/>
          </p:cNvSpPr>
          <p:nvPr>
            <p:ph type="sldNum" sz="quarter" idx="10"/>
          </p:nvPr>
        </p:nvSpPr>
        <p:spPr/>
        <p:txBody>
          <a:bodyPr/>
          <a:lstStyle/>
          <a:p>
            <a:fld id="{1E540076-DF7E-4D76-B373-B21CB28BD190}" type="slidenum">
              <a:rPr lang="en-US" smtClean="0"/>
              <a:t>7</a:t>
            </a:fld>
            <a:endParaRPr lang="en-US"/>
          </a:p>
        </p:txBody>
      </p:sp>
    </p:spTree>
    <p:extLst>
      <p:ext uri="{BB962C8B-B14F-4D97-AF65-F5344CB8AC3E}">
        <p14:creationId xmlns:p14="http://schemas.microsoft.com/office/powerpoint/2010/main" val="1657613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Study of “Tehran River Improvement and Restoration plan” has been launched in 2015. The overall study objective is to create and promote connectivity between, and attractiveness of, Tehran Rivers, City and Citizens on various scales ranging from local urban design to the city’s overall spatial development. The project contributes to a new image of Tehran City by achieving following main goals: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1- Urban River Safety and Resilience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2- River Ecosystem Restoration and Conservation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3- Harmony of River, City and Citizen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4- Sustainable Urban Water Management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5- Promotion of Public Awareness and Public, Private, Participation </a:t>
            </a:r>
            <a:endParaRPr lang="en-US" sz="1200" kern="1200" dirty="0" smtClean="0">
              <a:solidFill>
                <a:schemeClr val="tx1"/>
              </a:solidFill>
              <a:effectLst/>
              <a:latin typeface="+mn-lt"/>
              <a:ea typeface="+mn-ea"/>
              <a:cs typeface="+mn-cs"/>
            </a:endParaRPr>
          </a:p>
          <a:p>
            <a:endParaRPr lang="en-US" dirty="0"/>
          </a:p>
        </p:txBody>
      </p:sp>
      <p:sp>
        <p:nvSpPr>
          <p:cNvPr id="4" name="スライド番号プレースホルダー 3"/>
          <p:cNvSpPr>
            <a:spLocks noGrp="1"/>
          </p:cNvSpPr>
          <p:nvPr>
            <p:ph type="sldNum" sz="quarter" idx="10"/>
          </p:nvPr>
        </p:nvSpPr>
        <p:spPr/>
        <p:txBody>
          <a:bodyPr/>
          <a:lstStyle/>
          <a:p>
            <a:fld id="{1E540076-DF7E-4D76-B373-B21CB28BD190}" type="slidenum">
              <a:rPr lang="en-US" smtClean="0"/>
              <a:t>8</a:t>
            </a:fld>
            <a:endParaRPr lang="en-US"/>
          </a:p>
        </p:txBody>
      </p:sp>
    </p:spTree>
    <p:extLst>
      <p:ext uri="{BB962C8B-B14F-4D97-AF65-F5344CB8AC3E}">
        <p14:creationId xmlns:p14="http://schemas.microsoft.com/office/powerpoint/2010/main" val="1184938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F1934C-E2DE-46C7-ABB7-CB6BD1CEDEBC}" type="datetimeFigureOut">
              <a:rPr lang="en-US" smtClean="0"/>
              <a:t>10/22/2017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55D3E3-E52C-4F2D-936D-C90D4CBB205C}" type="slidenum">
              <a:rPr lang="en-US" smtClean="0"/>
              <a:t>‹#›</a:t>
            </a:fld>
            <a:endParaRPr lang="en-US"/>
          </a:p>
        </p:txBody>
      </p:sp>
    </p:spTree>
    <p:extLst>
      <p:ext uri="{BB962C8B-B14F-4D97-AF65-F5344CB8AC3E}">
        <p14:creationId xmlns:p14="http://schemas.microsoft.com/office/powerpoint/2010/main" val="1069895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F1934C-E2DE-46C7-ABB7-CB6BD1CEDEBC}" type="datetimeFigureOut">
              <a:rPr lang="en-US" smtClean="0"/>
              <a:t>10/22/2017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55D3E3-E52C-4F2D-936D-C90D4CBB205C}" type="slidenum">
              <a:rPr lang="en-US" smtClean="0"/>
              <a:t>‹#›</a:t>
            </a:fld>
            <a:endParaRPr lang="en-US"/>
          </a:p>
        </p:txBody>
      </p:sp>
    </p:spTree>
    <p:extLst>
      <p:ext uri="{BB962C8B-B14F-4D97-AF65-F5344CB8AC3E}">
        <p14:creationId xmlns:p14="http://schemas.microsoft.com/office/powerpoint/2010/main" val="2085730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F1934C-E2DE-46C7-ABB7-CB6BD1CEDEBC}" type="datetimeFigureOut">
              <a:rPr lang="en-US" smtClean="0"/>
              <a:t>10/22/2017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55D3E3-E52C-4F2D-936D-C90D4CBB205C}" type="slidenum">
              <a:rPr lang="en-US" smtClean="0"/>
              <a:t>‹#›</a:t>
            </a:fld>
            <a:endParaRPr lang="en-US"/>
          </a:p>
        </p:txBody>
      </p:sp>
    </p:spTree>
    <p:extLst>
      <p:ext uri="{BB962C8B-B14F-4D97-AF65-F5344CB8AC3E}">
        <p14:creationId xmlns:p14="http://schemas.microsoft.com/office/powerpoint/2010/main" val="1599694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F1934C-E2DE-46C7-ABB7-CB6BD1CEDEBC}" type="datetimeFigureOut">
              <a:rPr lang="en-US" smtClean="0"/>
              <a:t>10/22/2017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55D3E3-E52C-4F2D-936D-C90D4CBB205C}" type="slidenum">
              <a:rPr lang="en-US" smtClean="0"/>
              <a:t>‹#›</a:t>
            </a:fld>
            <a:endParaRPr lang="en-US"/>
          </a:p>
        </p:txBody>
      </p:sp>
    </p:spTree>
    <p:extLst>
      <p:ext uri="{BB962C8B-B14F-4D97-AF65-F5344CB8AC3E}">
        <p14:creationId xmlns:p14="http://schemas.microsoft.com/office/powerpoint/2010/main" val="3058880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F1934C-E2DE-46C7-ABB7-CB6BD1CEDEBC}" type="datetimeFigureOut">
              <a:rPr lang="en-US" smtClean="0"/>
              <a:t>10/22/2017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55D3E3-E52C-4F2D-936D-C90D4CBB205C}" type="slidenum">
              <a:rPr lang="en-US" smtClean="0"/>
              <a:t>‹#›</a:t>
            </a:fld>
            <a:endParaRPr lang="en-US"/>
          </a:p>
        </p:txBody>
      </p:sp>
    </p:spTree>
    <p:extLst>
      <p:ext uri="{BB962C8B-B14F-4D97-AF65-F5344CB8AC3E}">
        <p14:creationId xmlns:p14="http://schemas.microsoft.com/office/powerpoint/2010/main" val="3902443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6F1934C-E2DE-46C7-ABB7-CB6BD1CEDEBC}" type="datetimeFigureOut">
              <a:rPr lang="en-US" smtClean="0"/>
              <a:t>10/22/2017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55D3E3-E52C-4F2D-936D-C90D4CBB205C}" type="slidenum">
              <a:rPr lang="en-US" smtClean="0"/>
              <a:t>‹#›</a:t>
            </a:fld>
            <a:endParaRPr lang="en-US"/>
          </a:p>
        </p:txBody>
      </p:sp>
    </p:spTree>
    <p:extLst>
      <p:ext uri="{BB962C8B-B14F-4D97-AF65-F5344CB8AC3E}">
        <p14:creationId xmlns:p14="http://schemas.microsoft.com/office/powerpoint/2010/main" val="2271137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F1934C-E2DE-46C7-ABB7-CB6BD1CEDEBC}" type="datetimeFigureOut">
              <a:rPr lang="en-US" smtClean="0"/>
              <a:t>10/22/2017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55D3E3-E52C-4F2D-936D-C90D4CBB205C}" type="slidenum">
              <a:rPr lang="en-US" smtClean="0"/>
              <a:t>‹#›</a:t>
            </a:fld>
            <a:endParaRPr lang="en-US"/>
          </a:p>
        </p:txBody>
      </p:sp>
    </p:spTree>
    <p:extLst>
      <p:ext uri="{BB962C8B-B14F-4D97-AF65-F5344CB8AC3E}">
        <p14:creationId xmlns:p14="http://schemas.microsoft.com/office/powerpoint/2010/main" val="2035993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F1934C-E2DE-46C7-ABB7-CB6BD1CEDEBC}" type="datetimeFigureOut">
              <a:rPr lang="en-US" smtClean="0"/>
              <a:t>10/22/2017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55D3E3-E52C-4F2D-936D-C90D4CBB205C}" type="slidenum">
              <a:rPr lang="en-US" smtClean="0"/>
              <a:t>‹#›</a:t>
            </a:fld>
            <a:endParaRPr lang="en-US"/>
          </a:p>
        </p:txBody>
      </p:sp>
    </p:spTree>
    <p:extLst>
      <p:ext uri="{BB962C8B-B14F-4D97-AF65-F5344CB8AC3E}">
        <p14:creationId xmlns:p14="http://schemas.microsoft.com/office/powerpoint/2010/main" val="1695128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F1934C-E2DE-46C7-ABB7-CB6BD1CEDEBC}" type="datetimeFigureOut">
              <a:rPr lang="en-US" smtClean="0"/>
              <a:t>10/22/2017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55D3E3-E52C-4F2D-936D-C90D4CBB205C}" type="slidenum">
              <a:rPr lang="en-US" smtClean="0"/>
              <a:t>‹#›</a:t>
            </a:fld>
            <a:endParaRPr lang="en-US"/>
          </a:p>
        </p:txBody>
      </p:sp>
    </p:spTree>
    <p:extLst>
      <p:ext uri="{BB962C8B-B14F-4D97-AF65-F5344CB8AC3E}">
        <p14:creationId xmlns:p14="http://schemas.microsoft.com/office/powerpoint/2010/main" val="2602762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F1934C-E2DE-46C7-ABB7-CB6BD1CEDEBC}" type="datetimeFigureOut">
              <a:rPr lang="en-US" smtClean="0"/>
              <a:t>10/22/2017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55D3E3-E52C-4F2D-936D-C90D4CBB205C}" type="slidenum">
              <a:rPr lang="en-US" smtClean="0"/>
              <a:t>‹#›</a:t>
            </a:fld>
            <a:endParaRPr lang="en-US"/>
          </a:p>
        </p:txBody>
      </p:sp>
    </p:spTree>
    <p:extLst>
      <p:ext uri="{BB962C8B-B14F-4D97-AF65-F5344CB8AC3E}">
        <p14:creationId xmlns:p14="http://schemas.microsoft.com/office/powerpoint/2010/main" val="3475539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F1934C-E2DE-46C7-ABB7-CB6BD1CEDEBC}" type="datetimeFigureOut">
              <a:rPr lang="en-US" smtClean="0"/>
              <a:t>10/22/2017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55D3E3-E52C-4F2D-936D-C90D4CBB205C}" type="slidenum">
              <a:rPr lang="en-US" smtClean="0"/>
              <a:t>‹#›</a:t>
            </a:fld>
            <a:endParaRPr lang="en-US"/>
          </a:p>
        </p:txBody>
      </p:sp>
    </p:spTree>
    <p:extLst>
      <p:ext uri="{BB962C8B-B14F-4D97-AF65-F5344CB8AC3E}">
        <p14:creationId xmlns:p14="http://schemas.microsoft.com/office/powerpoint/2010/main" val="1026896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F1934C-E2DE-46C7-ABB7-CB6BD1CEDEBC}" type="datetimeFigureOut">
              <a:rPr lang="en-US" smtClean="0"/>
              <a:t>10/22/2017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55D3E3-E52C-4F2D-936D-C90D4CBB205C}" type="slidenum">
              <a:rPr lang="en-US" smtClean="0"/>
              <a:t>‹#›</a:t>
            </a:fld>
            <a:endParaRPr lang="en-US"/>
          </a:p>
        </p:txBody>
      </p:sp>
    </p:spTree>
    <p:extLst>
      <p:ext uri="{BB962C8B-B14F-4D97-AF65-F5344CB8AC3E}">
        <p14:creationId xmlns:p14="http://schemas.microsoft.com/office/powerpoint/2010/main" val="35400035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7.jpe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18.jpeg"/><Relationship Id="rId4" Type="http://schemas.openxmlformats.org/officeDocument/2006/relationships/image" Target="../media/image11.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jpe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11.png"/><Relationship Id="rId9" Type="http://schemas.openxmlformats.org/officeDocument/2006/relationships/image" Target="../media/image22.jpe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3.jpeg"/><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4.png"/><Relationship Id="rId10" Type="http://schemas.openxmlformats.org/officeDocument/2006/relationships/image" Target="../media/image26.jpeg"/><Relationship Id="rId4" Type="http://schemas.openxmlformats.org/officeDocument/2006/relationships/image" Target="../media/image7.jpe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7.png"/><Relationship Id="rId7" Type="http://schemas.openxmlformats.org/officeDocument/2006/relationships/image" Target="../media/image12.png"/><Relationship Id="rId12"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31.png"/><Relationship Id="rId5" Type="http://schemas.openxmlformats.org/officeDocument/2006/relationships/image" Target="../media/image11.png"/><Relationship Id="rId10" Type="http://schemas.openxmlformats.org/officeDocument/2006/relationships/image" Target="../media/image30.jpeg"/><Relationship Id="rId4" Type="http://schemas.openxmlformats.org/officeDocument/2006/relationships/image" Target="../media/image7.jpe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3.png"/><Relationship Id="rId7"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7.jpe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hyperlink" Target="mailto:chavoshian@gmail.com" TargetMode="External"/><Relationship Id="rId3" Type="http://schemas.openxmlformats.org/officeDocument/2006/relationships/image" Target="../media/image11.png"/><Relationship Id="rId7" Type="http://schemas.openxmlformats.org/officeDocument/2006/relationships/hyperlink" Target="mailto:info@rcuwm.org.ir" TargetMode="External"/><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hyperlink" Target="mailto:info@tetco.org" TargetMode="External"/><Relationship Id="rId5"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2736126"/>
            <a:ext cx="11308992" cy="769441"/>
          </a:xfrm>
          <a:prstGeom prst="rect">
            <a:avLst/>
          </a:prstGeom>
          <a:noFill/>
        </p:spPr>
        <p:txBody>
          <a:bodyPr wrap="square" rtlCol="0">
            <a:spAutoFit/>
          </a:bodyPr>
          <a:lstStyle/>
          <a:p>
            <a:r>
              <a:rPr lang="en-US" sz="4400" b="1" dirty="0" smtClean="0">
                <a:solidFill>
                  <a:schemeClr val="accent5">
                    <a:lumMod val="50000"/>
                  </a:schemeClr>
                </a:solidFill>
                <a:latin typeface="Calibri" panose="020F0502020204030204" pitchFamily="34" charset="0"/>
              </a:rPr>
              <a:t>    </a:t>
            </a:r>
            <a:r>
              <a:rPr lang="en-US" sz="4400" b="1" dirty="0" smtClean="0">
                <a:solidFill>
                  <a:srgbClr val="258F83"/>
                </a:solidFill>
                <a:latin typeface="Calibri" panose="020F0502020204030204" pitchFamily="34" charset="0"/>
              </a:rPr>
              <a:t>2017</a:t>
            </a:r>
            <a:r>
              <a:rPr lang="en-US" sz="4400" dirty="0" smtClean="0">
                <a:solidFill>
                  <a:srgbClr val="258F83"/>
                </a:solidFill>
                <a:latin typeface="Calibri" panose="020F0502020204030204" pitchFamily="34" charset="0"/>
              </a:rPr>
              <a:t> </a:t>
            </a:r>
            <a:r>
              <a:rPr lang="en-US" sz="4400" dirty="0" err="1" smtClean="0">
                <a:solidFill>
                  <a:srgbClr val="258F83"/>
                </a:solidFill>
                <a:latin typeface="Calibri" panose="020F0502020204030204" pitchFamily="34" charset="0"/>
              </a:rPr>
              <a:t>ISOCARP</a:t>
            </a:r>
            <a:r>
              <a:rPr lang="en-US" sz="4400" dirty="0" smtClean="0">
                <a:solidFill>
                  <a:srgbClr val="258F83"/>
                </a:solidFill>
                <a:latin typeface="Calibri" panose="020F0502020204030204" pitchFamily="34" charset="0"/>
              </a:rPr>
              <a:t> AWARD FOR EXCELLENCE</a:t>
            </a:r>
            <a:endParaRPr lang="en-US" sz="4400" dirty="0">
              <a:solidFill>
                <a:srgbClr val="258F83"/>
              </a:solidFill>
              <a:latin typeface="Calibri" panose="020F0502020204030204" pitchFamily="34" charset="0"/>
            </a:endParaRPr>
          </a:p>
        </p:txBody>
      </p:sp>
      <p:pic>
        <p:nvPicPr>
          <p:cNvPr id="1026" name="Picture 2" descr="2017_joint-conf_banner_horizontal"/>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2557" y="88976"/>
            <a:ext cx="8220075" cy="28575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5"/>
          <p:cNvSpPr txBox="1"/>
          <p:nvPr/>
        </p:nvSpPr>
        <p:spPr>
          <a:xfrm>
            <a:off x="252557" y="4199440"/>
            <a:ext cx="11750257" cy="1107996"/>
          </a:xfrm>
          <a:prstGeom prst="rect">
            <a:avLst/>
          </a:prstGeom>
          <a:noFill/>
        </p:spPr>
        <p:txBody>
          <a:bodyPr wrap="square" rtlCol="0">
            <a:spAutoFit/>
          </a:bodyPr>
          <a:lstStyle/>
          <a:p>
            <a:r>
              <a:rPr lang="en-US" sz="2200" b="1" dirty="0" smtClean="0"/>
              <a:t>Tehran Engineering and Technical Consulting Organization (TETCO), Tehran Municipality</a:t>
            </a:r>
          </a:p>
          <a:p>
            <a:r>
              <a:rPr lang="en-US" sz="2200" b="1" dirty="0" smtClean="0"/>
              <a:t>&amp; </a:t>
            </a:r>
          </a:p>
          <a:p>
            <a:r>
              <a:rPr lang="en-US" sz="2200" b="1" dirty="0" smtClean="0"/>
              <a:t>Regional </a:t>
            </a:r>
            <a:r>
              <a:rPr lang="en-US" sz="2200" b="1" dirty="0"/>
              <a:t>Center on Urban Water </a:t>
            </a:r>
            <a:r>
              <a:rPr lang="en-US" sz="2200" b="1" dirty="0" smtClean="0"/>
              <a:t>Management (RCUWM-Tehran) under the auspices of UNESCO</a:t>
            </a:r>
            <a:endParaRPr lang="en-US" sz="2200" b="1" dirty="0"/>
          </a:p>
        </p:txBody>
      </p:sp>
      <p:pic>
        <p:nvPicPr>
          <p:cNvPr id="9" name="Picture 3" descr="C:\Users\008248\Desktop\Logo\r_149_151218032004.png"/>
          <p:cNvPicPr/>
          <p:nvPr/>
        </p:nvPicPr>
        <p:blipFill rotWithShape="1">
          <a:blip r:embed="rId3" cstate="email">
            <a:duotone>
              <a:prstClr val="black"/>
              <a:schemeClr val="accent6">
                <a:tint val="45000"/>
                <a:satMod val="400000"/>
              </a:schemeClr>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a:ext>
            </a:extLst>
          </a:blip>
          <a:srcRect/>
          <a:stretch/>
        </p:blipFill>
        <p:spPr bwMode="auto">
          <a:xfrm>
            <a:off x="3879837" y="5475900"/>
            <a:ext cx="1543050" cy="1312545"/>
          </a:xfrm>
          <a:prstGeom prst="rect">
            <a:avLst/>
          </a:prstGeom>
          <a:ln>
            <a:noFill/>
          </a:ln>
          <a:effectLst/>
          <a:extLst>
            <a:ext uri="{53640926-AAD7-44D8-BBD7-CCE9431645EC}">
              <a14:shadowObscured xmlns:a14="http://schemas.microsoft.com/office/drawing/2010/main"/>
            </a:ext>
          </a:extLst>
        </p:spPr>
      </p:pic>
      <p:pic>
        <p:nvPicPr>
          <p:cNvPr id="10" name="Picture 2" descr="http://www.unesco-ihe.org/sites/default/files/styles/unesco_partner_logo_overview/public/rcuwm-logo-english2.gif?itok=mqD7WhDy"/>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297208" y="5738192"/>
            <a:ext cx="1005840" cy="100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http://www.google.com/url?sa=i&amp;source=imgres&amp;cd=&amp;docid=jCTcjAvxRAMeWM&amp;tbnid=j-Y97wHCKBqa0M:&amp;ved=0CAkQjBw&amp;url=http%3A%2F%2Fupload.wikimedia.org%2Fwikipedia%2Fcommons%2Fthumb%2F2%2F25%2FUNESCO.svg%2F220px-UNESCO.svg.png&amp;ei=MQr8U96vM-nW0QWWxYG4CQ&amp;psig=AFQjCNGIU6EbVlD92D0zRM1OOuG6i_LWHQ&amp;ust=140911300992107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190353" y="5661522"/>
            <a:ext cx="1167865"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46819" y="3452821"/>
            <a:ext cx="9664937" cy="6258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descr="https://upload.wikimedia.org/wikipedia/en/b/ba/Tehran_Logo.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657445" y="5448603"/>
            <a:ext cx="1316712" cy="1312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2895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9099" y="311602"/>
            <a:ext cx="9826906" cy="584775"/>
          </a:xfrm>
          <a:prstGeom prst="rect">
            <a:avLst/>
          </a:prstGeom>
          <a:noFill/>
        </p:spPr>
        <p:txBody>
          <a:bodyPr wrap="square" rtlCol="0">
            <a:spAutoFit/>
          </a:bodyPr>
          <a:lstStyle/>
          <a:p>
            <a:r>
              <a:rPr lang="en-US" sz="3200" b="1" dirty="0" smtClean="0">
                <a:solidFill>
                  <a:srgbClr val="258F83"/>
                </a:solidFill>
              </a:rPr>
              <a:t>PROJECT LOCATION: TEHRAN, IRAN</a:t>
            </a:r>
          </a:p>
        </p:txBody>
      </p:sp>
      <p:pic>
        <p:nvPicPr>
          <p:cNvPr id="5" name="Picture 2" descr="2017_joint-conf_banner_horizonta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5622418"/>
            <a:ext cx="3560617" cy="123775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8101" y="1335505"/>
            <a:ext cx="5373047" cy="402978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797743" y="409054"/>
            <a:ext cx="3413759" cy="256032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523601" y="3021015"/>
            <a:ext cx="4876799" cy="3657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9" name="Picture 3" descr="C:\Users\008248\Desktop\Logo\r_149_151218032004.png"/>
          <p:cNvPicPr/>
          <p:nvPr/>
        </p:nvPicPr>
        <p:blipFill rotWithShape="1">
          <a:blip r:embed="rId7" cstate="email">
            <a:duotone>
              <a:prstClr val="black"/>
              <a:srgbClr val="008000">
                <a:tint val="45000"/>
                <a:satMod val="400000"/>
              </a:srgbClr>
            </a:duotone>
            <a:extLst>
              <a:ext uri="{28A0092B-C50C-407E-A947-70E740481C1C}">
                <a14:useLocalDpi xmlns:a14="http://schemas.microsoft.com/office/drawing/2010/main"/>
              </a:ext>
            </a:extLst>
          </a:blip>
          <a:srcRect/>
          <a:stretch/>
        </p:blipFill>
        <p:spPr bwMode="auto">
          <a:xfrm>
            <a:off x="1227201" y="6379532"/>
            <a:ext cx="537819" cy="450339"/>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0" name="Picture 2" descr="http://www.unesco-ihe.org/sites/default/files/styles/unesco_partner_logo_overview/public/rcuwm-logo-english2.gif?itok=mqD7WhDy"/>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280317" y="6380943"/>
            <a:ext cx="467380" cy="46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http://www.google.com/url?sa=i&amp;source=imgres&amp;cd=&amp;docid=jCTcjAvxRAMeWM&amp;tbnid=j-Y97wHCKBqa0M:&amp;ved=0CAkQjBw&amp;url=http%3A%2F%2Fupload.wikimedia.org%2Fwikipedia%2Fcommons%2Fthumb%2F2%2F25%2FUNESCO.svg%2F220px-UNESCO.svg.png&amp;ei=MQr8U96vM-nW0QWWxYG4CQ&amp;psig=AFQjCNGIU6EbVlD92D0zRM1OOuG6i_LWHQ&amp;ust=1409113009921074"/>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757039" y="6379531"/>
            <a:ext cx="539757" cy="549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5582688" y="455986"/>
            <a:ext cx="3418708" cy="246888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80022" y="3753520"/>
            <a:ext cx="3474057" cy="1554480"/>
          </a:xfrm>
          <a:prstGeom prst="ellipse">
            <a:avLst/>
          </a:prstGeom>
          <a:ln>
            <a:noFill/>
          </a:ln>
          <a:effectLst>
            <a:softEdge rad="112500"/>
          </a:effectLst>
        </p:spPr>
      </p:pic>
    </p:spTree>
    <p:extLst>
      <p:ext uri="{BB962C8B-B14F-4D97-AF65-F5344CB8AC3E}">
        <p14:creationId xmlns:p14="http://schemas.microsoft.com/office/powerpoint/2010/main" val="31212225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5195" y="335666"/>
            <a:ext cx="9826906" cy="584775"/>
          </a:xfrm>
          <a:prstGeom prst="rect">
            <a:avLst/>
          </a:prstGeom>
          <a:noFill/>
        </p:spPr>
        <p:txBody>
          <a:bodyPr wrap="square" rtlCol="0">
            <a:spAutoFit/>
          </a:bodyPr>
          <a:lstStyle/>
          <a:p>
            <a:r>
              <a:rPr lang="en-US" sz="3200" b="1" dirty="0" smtClean="0">
                <a:solidFill>
                  <a:srgbClr val="258F83"/>
                </a:solidFill>
              </a:rPr>
              <a:t>TEHRAN RIVERS: LOST LIFE!</a:t>
            </a:r>
            <a:endParaRPr lang="en-US" sz="3200" b="1" dirty="0">
              <a:solidFill>
                <a:srgbClr val="258F83"/>
              </a:solidFill>
            </a:endParaRPr>
          </a:p>
        </p:txBody>
      </p:sp>
      <p:pic>
        <p:nvPicPr>
          <p:cNvPr id="11" name="Picture 2" descr="2017_joint-conf_banner_horizonta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5622418"/>
            <a:ext cx="3560617" cy="12377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008248\Desktop\Logo\r_149_151218032004.png"/>
          <p:cNvPicPr/>
          <p:nvPr/>
        </p:nvPicPr>
        <p:blipFill rotWithShape="1">
          <a:blip r:embed="rId4" cstate="email">
            <a:duotone>
              <a:prstClr val="black"/>
              <a:srgbClr val="008000">
                <a:tint val="45000"/>
                <a:satMod val="400000"/>
              </a:srgbClr>
            </a:duotone>
            <a:extLst>
              <a:ext uri="{28A0092B-C50C-407E-A947-70E740481C1C}">
                <a14:useLocalDpi xmlns:a14="http://schemas.microsoft.com/office/drawing/2010/main"/>
              </a:ext>
            </a:extLst>
          </a:blip>
          <a:srcRect/>
          <a:stretch/>
        </p:blipFill>
        <p:spPr bwMode="auto">
          <a:xfrm>
            <a:off x="1227201" y="6379532"/>
            <a:ext cx="537819" cy="450339"/>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3" name="Picture 2" descr="http://www.unesco-ihe.org/sites/default/files/styles/unesco_partner_logo_overview/public/rcuwm-logo-english2.gif?itok=mqD7WhDy"/>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80317" y="6380943"/>
            <a:ext cx="467380" cy="46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http://www.google.com/url?sa=i&amp;source=imgres&amp;cd=&amp;docid=jCTcjAvxRAMeWM&amp;tbnid=j-Y97wHCKBqa0M:&amp;ved=0CAkQjBw&amp;url=http%3A%2F%2Fupload.wikimedia.org%2Fwikipedia%2Fcommons%2Fthumb%2F2%2F25%2FUNESCO.svg%2F220px-UNESCO.svg.png&amp;ei=MQr8U96vM-nW0QWWxYG4CQ&amp;psig=AFQjCNGIU6EbVlD92D0zRM1OOuG6i_LWHQ&amp;ust=140911300992107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757039" y="6379531"/>
            <a:ext cx="539757" cy="549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6256442" y="108669"/>
            <a:ext cx="3392906" cy="32885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6" name="Picture 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628064" y="2327652"/>
            <a:ext cx="3506880" cy="4538315"/>
          </a:xfrm>
          <a:prstGeom prst="rect">
            <a:avLst/>
          </a:prstGeom>
        </p:spPr>
      </p:pic>
      <p:sp>
        <p:nvSpPr>
          <p:cNvPr id="18" name="TextBox 3"/>
          <p:cNvSpPr txBox="1"/>
          <p:nvPr/>
        </p:nvSpPr>
        <p:spPr>
          <a:xfrm>
            <a:off x="8594456" y="5688766"/>
            <a:ext cx="1728192" cy="584775"/>
          </a:xfrm>
          <a:prstGeom prst="rect">
            <a:avLst/>
          </a:prstGeom>
          <a:noFill/>
        </p:spPr>
        <p:txBody>
          <a:bodyPr wrap="square" rtlCol="0">
            <a:spAutoFit/>
          </a:bodyPr>
          <a:lstStyle/>
          <a:p>
            <a:pPr rtl="1"/>
            <a:r>
              <a:rPr lang="en-US" sz="1600" b="1" dirty="0" smtClean="0">
                <a:solidFill>
                  <a:prstClr val="black"/>
                </a:solidFill>
                <a:cs typeface="B Roya" panose="00000400000000000000" pitchFamily="2" charset="-78"/>
              </a:rPr>
              <a:t>Natural River</a:t>
            </a:r>
            <a:endParaRPr lang="fa-IR" sz="1600" b="1" dirty="0" smtClean="0">
              <a:solidFill>
                <a:prstClr val="black"/>
              </a:solidFill>
              <a:cs typeface="B Roya" panose="00000400000000000000" pitchFamily="2" charset="-78"/>
            </a:endParaRPr>
          </a:p>
          <a:p>
            <a:pPr rtl="1"/>
            <a:r>
              <a:rPr lang="en-US" sz="1600" b="1" dirty="0" smtClean="0">
                <a:solidFill>
                  <a:prstClr val="black"/>
                </a:solidFill>
                <a:cs typeface="B Roya" panose="00000400000000000000" pitchFamily="2" charset="-78"/>
              </a:rPr>
              <a:t>Channelized</a:t>
            </a:r>
            <a:endParaRPr lang="en-US" sz="1600" b="1" dirty="0">
              <a:solidFill>
                <a:prstClr val="black"/>
              </a:solidFill>
              <a:cs typeface="B Roya" panose="00000400000000000000" pitchFamily="2" charset="-78"/>
            </a:endParaRPr>
          </a:p>
        </p:txBody>
      </p:sp>
      <p:cxnSp>
        <p:nvCxnSpPr>
          <p:cNvPr id="19" name="Straight Connector 5"/>
          <p:cNvCxnSpPr/>
          <p:nvPr/>
        </p:nvCxnSpPr>
        <p:spPr>
          <a:xfrm>
            <a:off x="8234600" y="5857551"/>
            <a:ext cx="432048" cy="0"/>
          </a:xfrm>
          <a:prstGeom prst="line">
            <a:avLst/>
          </a:prstGeom>
          <a:ln w="222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Straight Connector 6"/>
          <p:cNvCxnSpPr/>
          <p:nvPr/>
        </p:nvCxnSpPr>
        <p:spPr>
          <a:xfrm>
            <a:off x="8246629" y="6116609"/>
            <a:ext cx="432048"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pic>
        <p:nvPicPr>
          <p:cNvPr id="4099" name="Picture 3"/>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4875" y="1137017"/>
            <a:ext cx="6084888" cy="4365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1" name="Picture 3"/>
          <p:cNvPicPr/>
          <p:nvPr/>
        </p:nvPicPr>
        <p:blipFill>
          <a:blip r:embed="rId10" cstate="email">
            <a:extLst>
              <a:ext uri="{28A0092B-C50C-407E-A947-70E740481C1C}">
                <a14:useLocalDpi xmlns:a14="http://schemas.microsoft.com/office/drawing/2010/main"/>
              </a:ext>
            </a:extLst>
          </a:blip>
          <a:srcRect/>
          <a:stretch>
            <a:fillRect/>
          </a:stretch>
        </p:blipFill>
        <p:spPr bwMode="auto">
          <a:xfrm>
            <a:off x="6647897" y="3126047"/>
            <a:ext cx="1820885" cy="25631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2" name="TextBox 3"/>
          <p:cNvSpPr txBox="1"/>
          <p:nvPr/>
        </p:nvSpPr>
        <p:spPr>
          <a:xfrm>
            <a:off x="10071815" y="6335338"/>
            <a:ext cx="1728192" cy="461665"/>
          </a:xfrm>
          <a:prstGeom prst="rect">
            <a:avLst/>
          </a:prstGeom>
          <a:noFill/>
        </p:spPr>
        <p:txBody>
          <a:bodyPr wrap="square" rtlCol="0">
            <a:spAutoFit/>
          </a:bodyPr>
          <a:lstStyle/>
          <a:p>
            <a:pPr algn="ctr" rtl="1"/>
            <a:r>
              <a:rPr lang="en-US" sz="2400" b="1" dirty="0" smtClean="0">
                <a:solidFill>
                  <a:prstClr val="black"/>
                </a:solidFill>
                <a:cs typeface="B Roya" panose="00000400000000000000" pitchFamily="2" charset="-78"/>
              </a:rPr>
              <a:t>Tehran 2015</a:t>
            </a:r>
          </a:p>
        </p:txBody>
      </p:sp>
    </p:spTree>
    <p:extLst>
      <p:ext uri="{BB962C8B-B14F-4D97-AF65-F5344CB8AC3E}">
        <p14:creationId xmlns:p14="http://schemas.microsoft.com/office/powerpoint/2010/main" val="13197110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9098" y="227378"/>
            <a:ext cx="12006805" cy="584775"/>
          </a:xfrm>
          <a:prstGeom prst="rect">
            <a:avLst/>
          </a:prstGeom>
          <a:noFill/>
        </p:spPr>
        <p:txBody>
          <a:bodyPr wrap="square" rtlCol="0">
            <a:spAutoFit/>
          </a:bodyPr>
          <a:lstStyle/>
          <a:p>
            <a:r>
              <a:rPr lang="en-US" sz="3200" b="1" dirty="0" smtClean="0">
                <a:solidFill>
                  <a:srgbClr val="258F83"/>
                </a:solidFill>
              </a:rPr>
              <a:t>TEHRAN RIVER RESTORATION: LEGAL FRAMWORK AND MOTIVIATION</a:t>
            </a:r>
            <a:endParaRPr lang="en-US" sz="3200" b="1" dirty="0">
              <a:solidFill>
                <a:srgbClr val="258F83"/>
              </a:solidFill>
            </a:endParaRPr>
          </a:p>
        </p:txBody>
      </p:sp>
      <p:sp>
        <p:nvSpPr>
          <p:cNvPr id="3" name="TextBox 2"/>
          <p:cNvSpPr txBox="1"/>
          <p:nvPr/>
        </p:nvSpPr>
        <p:spPr>
          <a:xfrm>
            <a:off x="64874" y="876424"/>
            <a:ext cx="6275767" cy="3170099"/>
          </a:xfrm>
          <a:prstGeom prst="rect">
            <a:avLst/>
          </a:prstGeom>
          <a:noFill/>
          <a:ln>
            <a:solidFill>
              <a:schemeClr val="accent1"/>
            </a:solidFill>
          </a:ln>
        </p:spPr>
        <p:txBody>
          <a:bodyPr wrap="square" rtlCol="0">
            <a:spAutoFit/>
          </a:bodyPr>
          <a:lstStyle/>
          <a:p>
            <a:pPr>
              <a:spcBef>
                <a:spcPts val="600"/>
              </a:spcBef>
              <a:spcAft>
                <a:spcPts val="600"/>
              </a:spcAft>
              <a:buFont typeface="Arial" pitchFamily="34" charset="0"/>
              <a:buChar char="•"/>
            </a:pPr>
            <a:r>
              <a:rPr lang="en-US" sz="2000" dirty="0" smtClean="0"/>
              <a:t> Tehran Master Plan developed in 2007 considered rivers and water bodies as the main axis of the city structure</a:t>
            </a:r>
          </a:p>
          <a:p>
            <a:pPr>
              <a:spcBef>
                <a:spcPts val="600"/>
              </a:spcBef>
              <a:spcAft>
                <a:spcPts val="600"/>
              </a:spcAft>
              <a:buFont typeface="Arial" pitchFamily="34" charset="0"/>
              <a:buChar char="•"/>
            </a:pPr>
            <a:r>
              <a:rPr lang="en-US" sz="2000" dirty="0" smtClean="0"/>
              <a:t>  River </a:t>
            </a:r>
            <a:r>
              <a:rPr lang="en-US" sz="2000" dirty="0"/>
              <a:t>and water bodies are considered as an important element of Tehran </a:t>
            </a:r>
            <a:r>
              <a:rPr lang="en-US" sz="2000" dirty="0" smtClean="0"/>
              <a:t>city in the “Five-year Plan” of Tehran Municipality (2014-2018). </a:t>
            </a:r>
          </a:p>
          <a:p>
            <a:pPr>
              <a:spcBef>
                <a:spcPts val="600"/>
              </a:spcBef>
              <a:spcAft>
                <a:spcPts val="600"/>
              </a:spcAft>
              <a:buFont typeface="Arial" pitchFamily="34" charset="0"/>
              <a:buChar char="•"/>
            </a:pPr>
            <a:r>
              <a:rPr lang="en-US" sz="2000" dirty="0"/>
              <a:t> </a:t>
            </a:r>
            <a:r>
              <a:rPr lang="en-US" sz="2000" dirty="0" smtClean="0"/>
              <a:t>UN Sustainable Development Goals (SDGs ) No. 11: “Sustainable Cities and Communities; Make cities and human settlements inclusive, safe, resilient and sustainable”</a:t>
            </a:r>
          </a:p>
        </p:txBody>
      </p:sp>
      <p:pic>
        <p:nvPicPr>
          <p:cNvPr id="9"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4262" r="4049" b="2990"/>
          <a:stretch/>
        </p:blipFill>
        <p:spPr bwMode="auto">
          <a:xfrm>
            <a:off x="6489395" y="952689"/>
            <a:ext cx="5530163" cy="5436075"/>
          </a:xfrm>
          <a:prstGeom prst="rect">
            <a:avLst/>
          </a:prstGeom>
          <a:ln w="88900" cap="sq" cmpd="thickThin">
            <a:solidFill>
              <a:srgbClr val="000000"/>
            </a:solidFill>
            <a:prstDash val="solid"/>
            <a:miter lim="800000"/>
          </a:ln>
          <a:effectLst>
            <a:innerShdw blurRad="76200">
              <a:srgbClr val="000000"/>
            </a:innerShdw>
          </a:effectLst>
        </p:spPr>
      </p:pic>
      <p:sp>
        <p:nvSpPr>
          <p:cNvPr id="10" name="TextBox 2"/>
          <p:cNvSpPr txBox="1"/>
          <p:nvPr/>
        </p:nvSpPr>
        <p:spPr>
          <a:xfrm>
            <a:off x="61784" y="4634098"/>
            <a:ext cx="6266825" cy="954107"/>
          </a:xfrm>
          <a:prstGeom prst="rect">
            <a:avLst/>
          </a:prstGeom>
          <a:noFill/>
          <a:ln>
            <a:solidFill>
              <a:schemeClr val="accent1"/>
            </a:solidFill>
          </a:ln>
        </p:spPr>
        <p:txBody>
          <a:bodyPr wrap="square" rtlCol="0">
            <a:spAutoFit/>
          </a:bodyPr>
          <a:lstStyle/>
          <a:p>
            <a:r>
              <a:rPr lang="en-US" sz="2800" b="1" dirty="0" smtClean="0"/>
              <a:t>Master Plan of Tehran River Improvement and Restoration</a:t>
            </a:r>
          </a:p>
        </p:txBody>
      </p:sp>
      <p:sp>
        <p:nvSpPr>
          <p:cNvPr id="4" name="下矢印 3"/>
          <p:cNvSpPr/>
          <p:nvPr/>
        </p:nvSpPr>
        <p:spPr>
          <a:xfrm>
            <a:off x="2719137" y="3970419"/>
            <a:ext cx="664095" cy="611062"/>
          </a:xfrm>
          <a:prstGeom prst="downArrow">
            <a:avLst/>
          </a:prstGeom>
          <a:solidFill>
            <a:srgbClr val="7030A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4" name="下矢印 13"/>
          <p:cNvSpPr/>
          <p:nvPr/>
        </p:nvSpPr>
        <p:spPr>
          <a:xfrm rot="16200000">
            <a:off x="6172216" y="4757492"/>
            <a:ext cx="664095" cy="611062"/>
          </a:xfrm>
          <a:prstGeom prst="downArrow">
            <a:avLst/>
          </a:prstGeom>
          <a:solidFill>
            <a:srgbClr val="7030A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pic>
        <p:nvPicPr>
          <p:cNvPr id="15" name="Picture 2" descr="2017_joint-conf_banner_horizonta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 y="5622418"/>
            <a:ext cx="3560617" cy="123775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C:\Users\008248\Desktop\Logo\r_149_151218032004.png"/>
          <p:cNvPicPr/>
          <p:nvPr/>
        </p:nvPicPr>
        <p:blipFill rotWithShape="1">
          <a:blip r:embed="rId5" cstate="email">
            <a:duotone>
              <a:prstClr val="black"/>
              <a:srgbClr val="008000">
                <a:tint val="45000"/>
                <a:satMod val="400000"/>
              </a:srgbClr>
            </a:duotone>
            <a:extLst>
              <a:ext uri="{28A0092B-C50C-407E-A947-70E740481C1C}">
                <a14:useLocalDpi xmlns:a14="http://schemas.microsoft.com/office/drawing/2010/main"/>
              </a:ext>
            </a:extLst>
          </a:blip>
          <a:srcRect/>
          <a:stretch/>
        </p:blipFill>
        <p:spPr bwMode="auto">
          <a:xfrm>
            <a:off x="1227201" y="6379532"/>
            <a:ext cx="537819" cy="450339"/>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7" name="Picture 2" descr="http://www.unesco-ihe.org/sites/default/files/styles/unesco_partner_logo_overview/public/rcuwm-logo-english2.gif?itok=mqD7WhDy"/>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280317" y="6380943"/>
            <a:ext cx="467380" cy="46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descr="http://www.google.com/url?sa=i&amp;source=imgres&amp;cd=&amp;docid=jCTcjAvxRAMeWM&amp;tbnid=j-Y97wHCKBqa0M:&amp;ved=0CAkQjBw&amp;url=http%3A%2F%2Fupload.wikimedia.org%2Fwikipedia%2Fcommons%2Fthumb%2F2%2F25%2FUNESCO.svg%2F220px-UNESCO.svg.png&amp;ei=MQr8U96vM-nW0QWWxYG4CQ&amp;psig=AFQjCNGIU6EbVlD92D0zRM1OOuG6i_LWHQ&amp;ust=1409113009921074"/>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757039" y="6379531"/>
            <a:ext cx="539757" cy="549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44072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2017_joint-conf_banner_horizonta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5622418"/>
            <a:ext cx="3560617" cy="12377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008248\Desktop\Logo\r_149_151218032004.png"/>
          <p:cNvPicPr/>
          <p:nvPr/>
        </p:nvPicPr>
        <p:blipFill rotWithShape="1">
          <a:blip r:embed="rId4" cstate="email">
            <a:duotone>
              <a:prstClr val="black"/>
              <a:srgbClr val="008000">
                <a:tint val="45000"/>
                <a:satMod val="400000"/>
              </a:srgbClr>
            </a:duotone>
            <a:extLst>
              <a:ext uri="{28A0092B-C50C-407E-A947-70E740481C1C}">
                <a14:useLocalDpi xmlns:a14="http://schemas.microsoft.com/office/drawing/2010/main"/>
              </a:ext>
            </a:extLst>
          </a:blip>
          <a:srcRect/>
          <a:stretch/>
        </p:blipFill>
        <p:spPr bwMode="auto">
          <a:xfrm>
            <a:off x="1227201" y="6379532"/>
            <a:ext cx="537819" cy="450339"/>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3" name="Picture 2" descr="http://www.unesco-ihe.org/sites/default/files/styles/unesco_partner_logo_overview/public/rcuwm-logo-english2.gif?itok=mqD7WhDy"/>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80317" y="6380943"/>
            <a:ext cx="467380" cy="46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http://www.google.com/url?sa=i&amp;source=imgres&amp;cd=&amp;docid=jCTcjAvxRAMeWM&amp;tbnid=j-Y97wHCKBqa0M:&amp;ved=0CAkQjBw&amp;url=http%3A%2F%2Fupload.wikimedia.org%2Fwikipedia%2Fcommons%2Fthumb%2F2%2F25%2FUNESCO.svg%2F220px-UNESCO.svg.png&amp;ei=MQr8U96vM-nW0QWWxYG4CQ&amp;psig=AFQjCNGIU6EbVlD92D0zRM1OOuG6i_LWHQ&amp;ust=140911300992107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757039" y="6379531"/>
            <a:ext cx="539757" cy="549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1"/>
          <p:cNvSpPr txBox="1"/>
          <p:nvPr/>
        </p:nvSpPr>
        <p:spPr>
          <a:xfrm>
            <a:off x="185195" y="335666"/>
            <a:ext cx="9826906" cy="584775"/>
          </a:xfrm>
          <a:prstGeom prst="rect">
            <a:avLst/>
          </a:prstGeom>
          <a:noFill/>
        </p:spPr>
        <p:txBody>
          <a:bodyPr wrap="square" rtlCol="0">
            <a:spAutoFit/>
          </a:bodyPr>
          <a:lstStyle/>
          <a:p>
            <a:r>
              <a:rPr lang="en-US" sz="3200" b="1" dirty="0" smtClean="0">
                <a:solidFill>
                  <a:srgbClr val="258F83"/>
                </a:solidFill>
              </a:rPr>
              <a:t>MAIN FEATURES OF THE PROJECT</a:t>
            </a:r>
            <a:endParaRPr lang="en-US" sz="3200" b="1" dirty="0">
              <a:solidFill>
                <a:srgbClr val="258F83"/>
              </a:solidFill>
            </a:endParaRPr>
          </a:p>
        </p:txBody>
      </p:sp>
      <p:pic>
        <p:nvPicPr>
          <p:cNvPr id="24" name="Picture 6"/>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254698" y="1210790"/>
            <a:ext cx="4666526" cy="4391772"/>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4"/>
          <p:cNvPicPr>
            <a:picLocks noChangeAspect="1" noChangeArrowheads="1"/>
          </p:cNvPicPr>
          <p:nvPr/>
        </p:nvPicPr>
        <p:blipFill>
          <a:blip r:embed="rId8" cstate="print"/>
          <a:srcRect/>
          <a:stretch>
            <a:fillRect/>
          </a:stretch>
        </p:blipFill>
        <p:spPr bwMode="auto">
          <a:xfrm rot="1334723">
            <a:off x="343589" y="1099023"/>
            <a:ext cx="1504950" cy="12382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9" name="Picture 2" descr="C:\Users\Laurence RENAULT\Documents\ISOCARP WINNER\TETCO - ISOCARP P1.1.jpg"/>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l="9507" b="498"/>
          <a:stretch/>
        </p:blipFill>
        <p:spPr bwMode="auto">
          <a:xfrm>
            <a:off x="4423412" y="921853"/>
            <a:ext cx="7700348" cy="54590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740389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3" name="Picture 7" descr="C:\Users\Laurence RENAULT\Documents\ISOCARP WINNER\Illustration\Action plan.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3818" t="5470" r="5372" b="34315"/>
          <a:stretch/>
        </p:blipFill>
        <p:spPr bwMode="auto">
          <a:xfrm>
            <a:off x="6299150" y="3282944"/>
            <a:ext cx="3589111" cy="3418013"/>
          </a:xfrm>
          <a:prstGeom prst="rect">
            <a:avLst/>
          </a:prstGeom>
          <a:noFill/>
        </p:spPr>
      </p:pic>
      <p:sp>
        <p:nvSpPr>
          <p:cNvPr id="2" name="TextBox 1"/>
          <p:cNvSpPr txBox="1"/>
          <p:nvPr/>
        </p:nvSpPr>
        <p:spPr>
          <a:xfrm>
            <a:off x="185195" y="335666"/>
            <a:ext cx="9826906" cy="584775"/>
          </a:xfrm>
          <a:prstGeom prst="rect">
            <a:avLst/>
          </a:prstGeom>
          <a:noFill/>
        </p:spPr>
        <p:txBody>
          <a:bodyPr wrap="square" rtlCol="0">
            <a:spAutoFit/>
          </a:bodyPr>
          <a:lstStyle/>
          <a:p>
            <a:r>
              <a:rPr lang="en-US" sz="3200" b="1" dirty="0" smtClean="0">
                <a:solidFill>
                  <a:srgbClr val="258F83"/>
                </a:solidFill>
              </a:rPr>
              <a:t>ACTION PLAN</a:t>
            </a:r>
            <a:endParaRPr lang="en-US" sz="3200" b="1" dirty="0">
              <a:solidFill>
                <a:srgbClr val="258F83"/>
              </a:solidFill>
            </a:endParaRPr>
          </a:p>
        </p:txBody>
      </p:sp>
      <p:pic>
        <p:nvPicPr>
          <p:cNvPr id="9" name="Picture 2" descr="2017_joint-conf_banner_horizonta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 y="5622418"/>
            <a:ext cx="3560617" cy="123775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3601888" y="3684291"/>
            <a:ext cx="2622874" cy="30493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3" descr="C:\Users\008248\Desktop\Logo\r_149_151218032004.png"/>
          <p:cNvPicPr/>
          <p:nvPr/>
        </p:nvPicPr>
        <p:blipFill rotWithShape="1">
          <a:blip r:embed="rId6" cstate="email">
            <a:duotone>
              <a:prstClr val="black"/>
              <a:srgbClr val="008000">
                <a:tint val="45000"/>
                <a:satMod val="400000"/>
              </a:srgbClr>
            </a:duotone>
            <a:extLst>
              <a:ext uri="{28A0092B-C50C-407E-A947-70E740481C1C}">
                <a14:useLocalDpi xmlns:a14="http://schemas.microsoft.com/office/drawing/2010/main"/>
              </a:ext>
            </a:extLst>
          </a:blip>
          <a:srcRect/>
          <a:stretch/>
        </p:blipFill>
        <p:spPr bwMode="auto">
          <a:xfrm>
            <a:off x="1227201" y="6379532"/>
            <a:ext cx="537819" cy="450339"/>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1" name="Picture 2" descr="http://www.unesco-ihe.org/sites/default/files/styles/unesco_partner_logo_overview/public/rcuwm-logo-english2.gif?itok=mqD7WhDy"/>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280317" y="6380943"/>
            <a:ext cx="467380" cy="46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http://www.google.com/url?sa=i&amp;source=imgres&amp;cd=&amp;docid=jCTcjAvxRAMeWM&amp;tbnid=j-Y97wHCKBqa0M:&amp;ved=0CAkQjBw&amp;url=http%3A%2F%2Fupload.wikimedia.org%2Fwikipedia%2Fcommons%2Fthumb%2F2%2F25%2FUNESCO.svg%2F220px-UNESCO.svg.png&amp;ei=MQr8U96vM-nW0QWWxYG4CQ&amp;psig=AFQjCNGIU6EbVlD92D0zRM1OOuG6i_LWHQ&amp;ust=1409113009921074"/>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757039" y="6379531"/>
            <a:ext cx="539757" cy="549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9671685" y="-12032"/>
            <a:ext cx="2484219" cy="6858000"/>
          </a:xfrm>
          <a:prstGeom prst="rect">
            <a:avLst/>
          </a:prstGeom>
          <a:ln>
            <a:noFill/>
          </a:ln>
          <a:effectLst>
            <a:outerShdw blurRad="292100" dist="139700" dir="2700000" algn="tl" rotWithShape="0">
              <a:srgbClr val="333333">
                <a:alpha val="65000"/>
              </a:srgbClr>
            </a:outerShdw>
          </a:effectLst>
        </p:spPr>
      </p:pic>
      <p:graphicFrame>
        <p:nvGraphicFramePr>
          <p:cNvPr id="4" name="表 3"/>
          <p:cNvGraphicFramePr>
            <a:graphicFrameLocks noGrp="1"/>
          </p:cNvGraphicFramePr>
          <p:nvPr>
            <p:extLst>
              <p:ext uri="{D42A27DB-BD31-4B8C-83A1-F6EECF244321}">
                <p14:modId xmlns:p14="http://schemas.microsoft.com/office/powerpoint/2010/main" val="3492022307"/>
              </p:ext>
            </p:extLst>
          </p:nvPr>
        </p:nvGraphicFramePr>
        <p:xfrm>
          <a:off x="160976" y="1008423"/>
          <a:ext cx="6107472" cy="2555240"/>
        </p:xfrm>
        <a:graphic>
          <a:graphicData uri="http://schemas.openxmlformats.org/drawingml/2006/table">
            <a:tbl>
              <a:tblPr firstRow="1" bandRow="1">
                <a:tableStyleId>{5C22544A-7EE6-4342-B048-85BDC9FD1C3A}</a:tableStyleId>
              </a:tblPr>
              <a:tblGrid>
                <a:gridCol w="6107472"/>
              </a:tblGrid>
              <a:tr h="370840">
                <a:tc>
                  <a:txBody>
                    <a:bodyPr/>
                    <a:lstStyle/>
                    <a:p>
                      <a:r>
                        <a:rPr lang="en-US" sz="2000" dirty="0" smtClean="0"/>
                        <a:t>Classification of damages </a:t>
                      </a:r>
                      <a:r>
                        <a:rPr lang="en-US" sz="2000" smtClean="0"/>
                        <a:t>to Tehran Rivers </a:t>
                      </a:r>
                      <a:r>
                        <a:rPr lang="en-US" sz="2000" dirty="0" smtClean="0"/>
                        <a:t>at each segments </a:t>
                      </a:r>
                      <a:r>
                        <a:rPr lang="en-US" sz="2000" smtClean="0"/>
                        <a:t>using Multi-Criteria Decision Making (MCDM)</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02060"/>
                    </a:solidFill>
                  </a:tcPr>
                </a:tc>
              </a:tr>
              <a:tr h="370840">
                <a:tc>
                  <a:txBody>
                    <a:bodyPr/>
                    <a:lstStyle/>
                    <a:p>
                      <a:r>
                        <a:rPr lang="en-US" b="1" dirty="0" smtClean="0"/>
                        <a:t>Severe Damage (e.g. buried river)</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2">
                        <a:lumMod val="75000"/>
                      </a:schemeClr>
                    </a:solidFill>
                  </a:tcPr>
                </a:tc>
              </a:tr>
              <a:tr h="370840">
                <a:tc>
                  <a:txBody>
                    <a:bodyPr/>
                    <a:lstStyle/>
                    <a:p>
                      <a:r>
                        <a:rPr lang="en-US" b="1" dirty="0" smtClean="0"/>
                        <a:t>Highly damaged (e.g. covered river)</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FFC000"/>
                    </a:solidFill>
                  </a:tcPr>
                </a:tc>
              </a:tr>
              <a:tr h="370840">
                <a:tc>
                  <a:txBody>
                    <a:bodyPr/>
                    <a:lstStyle/>
                    <a:p>
                      <a:r>
                        <a:rPr lang="en-US" b="1" dirty="0" smtClean="0"/>
                        <a:t>Moderated damage (concrete walls)</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FFFF00"/>
                    </a:solidFill>
                  </a:tcPr>
                </a:tc>
              </a:tr>
              <a:tr h="370840">
                <a:tc>
                  <a:txBody>
                    <a:bodyPr/>
                    <a:lstStyle/>
                    <a:p>
                      <a:r>
                        <a:rPr lang="en-US" b="1" dirty="0" smtClean="0"/>
                        <a:t>Low impact (e.g. unauthorized residence)</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92D050"/>
                    </a:solidFill>
                  </a:tcPr>
                </a:tc>
              </a:tr>
              <a:tr h="370840">
                <a:tc>
                  <a:txBody>
                    <a:bodyPr/>
                    <a:lstStyle/>
                    <a:p>
                      <a:r>
                        <a:rPr lang="en-US" b="1" dirty="0" smtClean="0"/>
                        <a:t>Natural condition and need to be conserved</a:t>
                      </a:r>
                      <a:r>
                        <a:rPr lang="en-US" b="1" baseline="0" dirty="0" smtClean="0"/>
                        <a:t> as it is</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50"/>
                    </a:solidFill>
                  </a:tcPr>
                </a:tc>
              </a:tr>
            </a:tbl>
          </a:graphicData>
        </a:graphic>
      </p:graphicFrame>
      <p:pic>
        <p:nvPicPr>
          <p:cNvPr id="15" name="Picture 5" descr="C:\Users\Laurence RENAULT\Documents\ISOCARP WINNER\Illustration\Legend Farhazad.jpg"/>
          <p:cNvPicPr>
            <a:picLocks noChangeAspect="1" noChangeArrowheads="1"/>
          </p:cNvPicPr>
          <p:nvPr/>
        </p:nvPicPr>
        <p:blipFill rotWithShape="1">
          <a:blip r:embed="rId10" cstate="email">
            <a:clrChange>
              <a:clrFrom>
                <a:srgbClr val="FFFFFE"/>
              </a:clrFrom>
              <a:clrTo>
                <a:srgbClr val="FFFFFE">
                  <a:alpha val="0"/>
                </a:srgbClr>
              </a:clrTo>
            </a:clrChange>
            <a:extLst>
              <a:ext uri="{28A0092B-C50C-407E-A947-70E740481C1C}">
                <a14:useLocalDpi xmlns:a14="http://schemas.microsoft.com/office/drawing/2010/main"/>
              </a:ext>
            </a:extLst>
          </a:blip>
          <a:srcRect l="41317"/>
          <a:stretch/>
        </p:blipFill>
        <p:spPr bwMode="auto">
          <a:xfrm>
            <a:off x="7592277" y="60160"/>
            <a:ext cx="2410733" cy="3167938"/>
          </a:xfrm>
          <a:prstGeom prst="rect">
            <a:avLst/>
          </a:prstGeom>
          <a:noFill/>
        </p:spPr>
      </p:pic>
    </p:spTree>
    <p:extLst>
      <p:ext uri="{BB962C8B-B14F-4D97-AF65-F5344CB8AC3E}">
        <p14:creationId xmlns:p14="http://schemas.microsoft.com/office/powerpoint/2010/main" val="37551047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3003" y="239410"/>
            <a:ext cx="9826906" cy="584775"/>
          </a:xfrm>
          <a:prstGeom prst="rect">
            <a:avLst/>
          </a:prstGeom>
          <a:noFill/>
        </p:spPr>
        <p:txBody>
          <a:bodyPr wrap="square" rtlCol="0">
            <a:spAutoFit/>
          </a:bodyPr>
          <a:lstStyle/>
          <a:p>
            <a:r>
              <a:rPr lang="en-US" sz="3200" b="1" dirty="0" smtClean="0">
                <a:solidFill>
                  <a:srgbClr val="258F83"/>
                </a:solidFill>
              </a:rPr>
              <a:t>SMART COMMUNITY TO MANAGE NATURAL WATER WAY</a:t>
            </a:r>
            <a:endParaRPr lang="en-US" sz="3200" b="1" dirty="0">
              <a:solidFill>
                <a:srgbClr val="258F83"/>
              </a:solidFill>
            </a:endParaRPr>
          </a:p>
        </p:txBody>
      </p:sp>
      <p:pic>
        <p:nvPicPr>
          <p:cNvPr id="2053"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72246" y="818860"/>
            <a:ext cx="5380002" cy="2819256"/>
          </a:xfrm>
          <a:prstGeom prst="rect">
            <a:avLst/>
          </a:prstGeom>
          <a:ln>
            <a:noFill/>
          </a:ln>
          <a:effectLst>
            <a:softEdge rad="112500"/>
          </a:effectLst>
        </p:spPr>
      </p:pic>
      <p:pic>
        <p:nvPicPr>
          <p:cNvPr id="10" name="Picture 2" descr="2017_joint-conf_banner_horizonta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 y="5622418"/>
            <a:ext cx="3560617" cy="12377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008248\Desktop\Logo\r_149_151218032004.png"/>
          <p:cNvPicPr/>
          <p:nvPr/>
        </p:nvPicPr>
        <p:blipFill rotWithShape="1">
          <a:blip r:embed="rId5" cstate="email">
            <a:duotone>
              <a:prstClr val="black"/>
              <a:srgbClr val="008000">
                <a:tint val="45000"/>
                <a:satMod val="400000"/>
              </a:srgbClr>
            </a:duotone>
            <a:extLst>
              <a:ext uri="{28A0092B-C50C-407E-A947-70E740481C1C}">
                <a14:useLocalDpi xmlns:a14="http://schemas.microsoft.com/office/drawing/2010/main"/>
              </a:ext>
            </a:extLst>
          </a:blip>
          <a:srcRect/>
          <a:stretch/>
        </p:blipFill>
        <p:spPr bwMode="auto">
          <a:xfrm>
            <a:off x="1227201" y="6379532"/>
            <a:ext cx="537819" cy="450339"/>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3" name="Picture 2" descr="http://www.unesco-ihe.org/sites/default/files/styles/unesco_partner_logo_overview/public/rcuwm-logo-english2.gif?itok=mqD7WhDy"/>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280317" y="6380943"/>
            <a:ext cx="467380" cy="46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http://www.google.com/url?sa=i&amp;source=imgres&amp;cd=&amp;docid=jCTcjAvxRAMeWM&amp;tbnid=j-Y97wHCKBqa0M:&amp;ved=0CAkQjBw&amp;url=http%3A%2F%2Fupload.wikimedia.org%2Fwikipedia%2Fcommons%2Fthumb%2F2%2F25%2FUNESCO.svg%2F220px-UNESCO.svg.png&amp;ei=MQr8U96vM-nW0QWWxYG4CQ&amp;psig=AFQjCNGIU6EbVlD92D0zRM1OOuG6i_LWHQ&amp;ust=1409113009921074"/>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757039" y="6379531"/>
            <a:ext cx="539757" cy="549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e 10"/>
          <p:cNvGrpSpPr/>
          <p:nvPr/>
        </p:nvGrpSpPr>
        <p:grpSpPr>
          <a:xfrm>
            <a:off x="6960360" y="3056908"/>
            <a:ext cx="5076968" cy="3729842"/>
            <a:chOff x="3833424" y="3345665"/>
            <a:chExt cx="4630470" cy="3401818"/>
          </a:xfrm>
        </p:grpSpPr>
        <p:pic>
          <p:nvPicPr>
            <p:cNvPr id="16" name="Picture 2" descr="C:\Users\Laurence RENAULT\Documents\ISOCARP WINNER\Illustration\Kan river restoration.jpg"/>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l="4165" t="7365" r="6333" b="2915"/>
            <a:stretch/>
          </p:blipFill>
          <p:spPr bwMode="auto">
            <a:xfrm>
              <a:off x="3833424" y="3345665"/>
              <a:ext cx="4630470" cy="34018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6"/>
            <p:cNvPicPr>
              <a:picLocks noChangeAspect="1" noChangeArrowheads="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334490" y="3526636"/>
              <a:ext cx="2099026" cy="31238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8" name="Picture 2"/>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55427" y="1012983"/>
            <a:ext cx="3203171" cy="448518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194" name="Picture 2"/>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372246" y="3723905"/>
            <a:ext cx="3350393" cy="22327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8752248" y="761432"/>
            <a:ext cx="3285079" cy="21891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32463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5195" y="103650"/>
            <a:ext cx="9826906" cy="584775"/>
          </a:xfrm>
          <a:prstGeom prst="rect">
            <a:avLst/>
          </a:prstGeom>
          <a:noFill/>
        </p:spPr>
        <p:txBody>
          <a:bodyPr wrap="square" rtlCol="0">
            <a:spAutoFit/>
          </a:bodyPr>
          <a:lstStyle/>
          <a:p>
            <a:r>
              <a:rPr lang="en-US" sz="3200" b="1" dirty="0" smtClean="0">
                <a:solidFill>
                  <a:srgbClr val="258F83"/>
                </a:solidFill>
              </a:rPr>
              <a:t>CONCLUSIONS</a:t>
            </a:r>
            <a:endParaRPr lang="en-US" sz="3200" b="1" dirty="0">
              <a:solidFill>
                <a:srgbClr val="258F83"/>
              </a:solidFill>
            </a:endParaRPr>
          </a:p>
        </p:txBody>
      </p:sp>
      <p:pic>
        <p:nvPicPr>
          <p:cNvPr id="7"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42332" y="567682"/>
            <a:ext cx="5749240" cy="601054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32008" y="919988"/>
            <a:ext cx="5735933" cy="44845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9" name="Picture 2" descr="2017_joint-conf_banner_horizonta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7297" y="5595122"/>
            <a:ext cx="3560617" cy="123775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008248\Desktop\Logo\r_149_151218032004.png"/>
          <p:cNvPicPr/>
          <p:nvPr/>
        </p:nvPicPr>
        <p:blipFill rotWithShape="1">
          <a:blip r:embed="rId6" cstate="email">
            <a:duotone>
              <a:prstClr val="black"/>
              <a:srgbClr val="008000">
                <a:tint val="45000"/>
                <a:satMod val="400000"/>
              </a:srgbClr>
            </a:duotone>
            <a:extLst>
              <a:ext uri="{28A0092B-C50C-407E-A947-70E740481C1C}">
                <a14:useLocalDpi xmlns:a14="http://schemas.microsoft.com/office/drawing/2010/main"/>
              </a:ext>
            </a:extLst>
          </a:blip>
          <a:srcRect/>
          <a:stretch/>
        </p:blipFill>
        <p:spPr bwMode="auto">
          <a:xfrm>
            <a:off x="1254497" y="6352236"/>
            <a:ext cx="537819" cy="450339"/>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2" name="Picture 2" descr="http://www.unesco-ihe.org/sites/default/files/styles/unesco_partner_logo_overview/public/rcuwm-logo-english2.gif?itok=mqD7WhDy"/>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307613" y="6353647"/>
            <a:ext cx="467380" cy="46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http://www.google.com/url?sa=i&amp;source=imgres&amp;cd=&amp;docid=jCTcjAvxRAMeWM&amp;tbnid=j-Y97wHCKBqa0M:&amp;ved=0CAkQjBw&amp;url=http%3A%2F%2Fupload.wikimedia.org%2Fwikipedia%2Fcommons%2Fthumb%2F2%2F25%2FUNESCO.svg%2F220px-UNESCO.svg.png&amp;ei=MQr8U96vM-nW0QWWxYG4CQ&amp;psig=AFQjCNGIU6EbVlD92D0zRM1OOuG6i_LWHQ&amp;ust=1409113009921074"/>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784335" y="6352235"/>
            <a:ext cx="539757" cy="549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38963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2017_joint-conf_banner_horizontal"/>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297" y="5595122"/>
            <a:ext cx="3560617" cy="12377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008248\Desktop\Logo\r_149_151218032004.png"/>
          <p:cNvPicPr/>
          <p:nvPr/>
        </p:nvPicPr>
        <p:blipFill rotWithShape="1">
          <a:blip r:embed="rId3" cstate="email">
            <a:duotone>
              <a:prstClr val="black"/>
              <a:srgbClr val="008000">
                <a:tint val="45000"/>
                <a:satMod val="400000"/>
              </a:srgbClr>
            </a:duotone>
            <a:extLst>
              <a:ext uri="{28A0092B-C50C-407E-A947-70E740481C1C}">
                <a14:useLocalDpi xmlns:a14="http://schemas.microsoft.com/office/drawing/2010/main"/>
              </a:ext>
            </a:extLst>
          </a:blip>
          <a:srcRect/>
          <a:stretch/>
        </p:blipFill>
        <p:spPr bwMode="auto">
          <a:xfrm>
            <a:off x="1254497" y="6352236"/>
            <a:ext cx="537819" cy="450339"/>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8" name="Picture 2" descr="http://www.unesco-ihe.org/sites/default/files/styles/unesco_partner_logo_overview/public/rcuwm-logo-english2.gif?itok=mqD7WhDy"/>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07613" y="6353647"/>
            <a:ext cx="467380" cy="46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http://www.google.com/url?sa=i&amp;source=imgres&amp;cd=&amp;docid=jCTcjAvxRAMeWM&amp;tbnid=j-Y97wHCKBqa0M:&amp;ved=0CAkQjBw&amp;url=http%3A%2F%2Fupload.wikimedia.org%2Fwikipedia%2Fcommons%2Fthumb%2F2%2F25%2FUNESCO.svg%2F220px-UNESCO.svg.png&amp;ei=MQr8U96vM-nW0QWWxYG4CQ&amp;psig=AFQjCNGIU6EbVlD92D0zRM1OOuG6i_LWHQ&amp;ust=140911300992107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784335" y="6352235"/>
            <a:ext cx="539757" cy="549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
          <p:cNvSpPr txBox="1"/>
          <p:nvPr/>
        </p:nvSpPr>
        <p:spPr>
          <a:xfrm>
            <a:off x="3643946" y="5382430"/>
            <a:ext cx="8384278" cy="1323439"/>
          </a:xfrm>
          <a:prstGeom prst="rect">
            <a:avLst/>
          </a:prstGeom>
          <a:noFill/>
          <a:ln>
            <a:solidFill>
              <a:schemeClr val="accent1"/>
            </a:solidFill>
          </a:ln>
        </p:spPr>
        <p:txBody>
          <a:bodyPr wrap="square" rtlCol="0">
            <a:spAutoFit/>
          </a:bodyPr>
          <a:lstStyle/>
          <a:p>
            <a:r>
              <a:rPr lang="en-US" sz="2000" b="1" dirty="0" smtClean="0"/>
              <a:t>Contact:</a:t>
            </a:r>
          </a:p>
          <a:p>
            <a:r>
              <a:rPr lang="en-US" sz="2000" b="1" dirty="0" err="1" smtClean="0"/>
              <a:t>Tahmaz</a:t>
            </a:r>
            <a:r>
              <a:rPr lang="en-US" sz="2000" b="1" dirty="0" smtClean="0"/>
              <a:t> </a:t>
            </a:r>
            <a:r>
              <a:rPr lang="en-US" sz="2000" b="1" dirty="0" err="1" smtClean="0"/>
              <a:t>Ahmadpour</a:t>
            </a:r>
            <a:r>
              <a:rPr lang="en-US" sz="2000" b="1" dirty="0" smtClean="0"/>
              <a:t>, TETCO-Tehran Municipality, </a:t>
            </a:r>
            <a:r>
              <a:rPr lang="en-US" sz="2000" b="1" dirty="0" smtClean="0">
                <a:hlinkClick r:id="rId6"/>
              </a:rPr>
              <a:t>info@tetco.org</a:t>
            </a:r>
            <a:endParaRPr lang="en-US" sz="2000" b="1" dirty="0" smtClean="0"/>
          </a:p>
          <a:p>
            <a:r>
              <a:rPr lang="en-US" sz="2000" b="1" dirty="0" smtClean="0"/>
              <a:t>Ali </a:t>
            </a:r>
            <a:r>
              <a:rPr lang="en-US" sz="2000" b="1" dirty="0" err="1" smtClean="0"/>
              <a:t>Chavoshian</a:t>
            </a:r>
            <a:r>
              <a:rPr lang="en-US" sz="2000" b="1" dirty="0" smtClean="0"/>
              <a:t>, RCUWM under the auspices of UNESCO, </a:t>
            </a:r>
            <a:r>
              <a:rPr lang="en-US" sz="2000" b="1" dirty="0" smtClean="0">
                <a:hlinkClick r:id="rId7"/>
              </a:rPr>
              <a:t>info@rcuwm.org.ir</a:t>
            </a:r>
            <a:endParaRPr lang="en-US" sz="2000" b="1" dirty="0"/>
          </a:p>
          <a:p>
            <a:r>
              <a:rPr lang="en-US" sz="2000" b="1" dirty="0" smtClean="0">
                <a:hlinkClick r:id="rId8"/>
              </a:rPr>
              <a:t>chavoshian@gmail.com</a:t>
            </a:r>
            <a:endParaRPr lang="en-US" sz="2000" b="1" dirty="0"/>
          </a:p>
        </p:txBody>
      </p:sp>
      <p:pic>
        <p:nvPicPr>
          <p:cNvPr id="10243" name="Picture 3"/>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858642" y="163774"/>
            <a:ext cx="6680263" cy="50101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1176328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659</TotalTime>
  <Words>1259</Words>
  <Application>Microsoft Office PowerPoint</Application>
  <PresentationFormat>ユーザー設定</PresentationFormat>
  <Paragraphs>69</Paragraphs>
  <Slides>9</Slides>
  <Notes>7</Notes>
  <HiddenSlides>0</HiddenSlides>
  <MMClips>0</MMClips>
  <ScaleCrop>false</ScaleCrop>
  <HeadingPairs>
    <vt:vector size="4" baseType="variant">
      <vt:variant>
        <vt:lpstr>テーマ</vt:lpstr>
      </vt:variant>
      <vt:variant>
        <vt:i4>1</vt:i4>
      </vt:variant>
      <vt:variant>
        <vt:lpstr>スライド タイトル</vt:lpstr>
      </vt:variant>
      <vt:variant>
        <vt:i4>9</vt:i4>
      </vt:variant>
    </vt:vector>
  </HeadingPairs>
  <TitlesOfParts>
    <vt:vector size="10" baseType="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pietro elisei</dc:creator>
  <cp:lastModifiedBy>Ali</cp:lastModifiedBy>
  <cp:revision>47</cp:revision>
  <dcterms:created xsi:type="dcterms:W3CDTF">2014-08-30T16:40:42Z</dcterms:created>
  <dcterms:modified xsi:type="dcterms:W3CDTF">2017-10-22T10:42:12Z</dcterms:modified>
</cp:coreProperties>
</file>