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0" r:id="rId2"/>
    <p:sldMasterId id="2147483892" r:id="rId3"/>
  </p:sldMasterIdLst>
  <p:notesMasterIdLst>
    <p:notesMasterId r:id="rId26"/>
  </p:notesMasterIdLst>
  <p:sldIdLst>
    <p:sldId id="835" r:id="rId4"/>
    <p:sldId id="731" r:id="rId5"/>
    <p:sldId id="715" r:id="rId6"/>
    <p:sldId id="853" r:id="rId7"/>
    <p:sldId id="854" r:id="rId8"/>
    <p:sldId id="855" r:id="rId9"/>
    <p:sldId id="856" r:id="rId10"/>
    <p:sldId id="837" r:id="rId11"/>
    <p:sldId id="857" r:id="rId12"/>
    <p:sldId id="852" r:id="rId13"/>
    <p:sldId id="843" r:id="rId14"/>
    <p:sldId id="841" r:id="rId15"/>
    <p:sldId id="839" r:id="rId16"/>
    <p:sldId id="840" r:id="rId17"/>
    <p:sldId id="845" r:id="rId18"/>
    <p:sldId id="846" r:id="rId19"/>
    <p:sldId id="858" r:id="rId20"/>
    <p:sldId id="847" r:id="rId21"/>
    <p:sldId id="859" r:id="rId22"/>
    <p:sldId id="848" r:id="rId23"/>
    <p:sldId id="850" r:id="rId24"/>
    <p:sldId id="851" r:id="rId25"/>
  </p:sldIdLst>
  <p:sldSz cx="16202025" cy="8640763"/>
  <p:notesSz cx="6858000" cy="9144000"/>
  <p:defaultTextStyle>
    <a:defPPr>
      <a:defRPr lang="zh-CN"/>
    </a:defPPr>
    <a:lvl1pPr marL="0" algn="l" defTabSz="148132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40664" algn="l" defTabSz="148132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81328" algn="l" defTabSz="148132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221992" algn="l" defTabSz="148132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62656" algn="l" defTabSz="148132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703320" algn="l" defTabSz="148132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443984" algn="l" defTabSz="148132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84648" algn="l" defTabSz="148132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925312" algn="l" defTabSz="148132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5788" autoAdjust="0"/>
  </p:normalViewPr>
  <p:slideViewPr>
    <p:cSldViewPr>
      <p:cViewPr>
        <p:scale>
          <a:sx n="50" d="100"/>
          <a:sy n="50" d="100"/>
        </p:scale>
        <p:origin x="-840" y="-156"/>
      </p:cViewPr>
      <p:guideLst>
        <p:guide orient="horz" pos="2630"/>
        <p:guide pos="51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59161-5CB4-413A-B1A9-E7BB2E47A97D}" type="datetimeFigureOut">
              <a:rPr lang="zh-CN" altLang="en-US" smtClean="0"/>
              <a:t>2016/5/27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14313" y="685800"/>
            <a:ext cx="6429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5143-81FB-4D65-8EFD-11314ACBE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038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813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40664" algn="l" defTabSz="14813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81328" algn="l" defTabSz="14813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21992" algn="l" defTabSz="14813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62656" algn="l" defTabSz="14813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703320" algn="l" defTabSz="14813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443984" algn="l" defTabSz="14813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84648" algn="l" defTabSz="14813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925312" algn="l" defTabSz="14813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5143-81FB-4D65-8EFD-11314ACBE75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44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5143-81FB-4D65-8EFD-11314ACBE75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44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5143-81FB-4D65-8EFD-11314ACBE75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44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5143-81FB-4D65-8EFD-11314ACBE75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44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5143-81FB-4D65-8EFD-11314ACBE75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44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5143-81FB-4D65-8EFD-11314ACBE75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44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5143-81FB-4D65-8EFD-11314ACBE75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44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5143-81FB-4D65-8EFD-11314ACBE75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44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5143-81FB-4D65-8EFD-11314ACBE75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44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5143-81FB-4D65-8EFD-11314ACBE75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44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5143-81FB-4D65-8EFD-11314ACBE75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44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5143-81FB-4D65-8EFD-11314ACBE75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44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5143-81FB-4D65-8EFD-11314ACBE75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44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5143-81FB-4D65-8EFD-11314ACBE75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44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5143-81FB-4D65-8EFD-11314ACBE75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4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15155" y="2684240"/>
            <a:ext cx="13771721" cy="185216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430304" y="4896433"/>
            <a:ext cx="11341418" cy="2208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40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8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21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62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03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43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84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25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46472" y="346036"/>
            <a:ext cx="3645455" cy="73726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0104" y="346036"/>
            <a:ext cx="10666333" cy="73726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15155" y="2684240"/>
            <a:ext cx="13771721" cy="185216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430304" y="4896433"/>
            <a:ext cx="11341418" cy="2208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40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8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21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62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03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43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84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25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17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08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79850" y="5552493"/>
            <a:ext cx="13771721" cy="1716151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79850" y="3662328"/>
            <a:ext cx="13771721" cy="1890165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4066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8132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2219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6265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7033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4398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8464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92531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18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0104" y="2016181"/>
            <a:ext cx="7155894" cy="5702505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6032" y="2016181"/>
            <a:ext cx="7155894" cy="5702505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64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10101" y="1934172"/>
            <a:ext cx="7158708" cy="806071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40664" indent="0">
              <a:buNone/>
              <a:defRPr sz="3200" b="1"/>
            </a:lvl2pPr>
            <a:lvl3pPr marL="1481328" indent="0">
              <a:buNone/>
              <a:defRPr sz="2900" b="1"/>
            </a:lvl3pPr>
            <a:lvl4pPr marL="2221992" indent="0">
              <a:buNone/>
              <a:defRPr sz="2600" b="1"/>
            </a:lvl4pPr>
            <a:lvl5pPr marL="2962656" indent="0">
              <a:buNone/>
              <a:defRPr sz="2600" b="1"/>
            </a:lvl5pPr>
            <a:lvl6pPr marL="3703320" indent="0">
              <a:buNone/>
              <a:defRPr sz="2600" b="1"/>
            </a:lvl6pPr>
            <a:lvl7pPr marL="4443984" indent="0">
              <a:buNone/>
              <a:defRPr sz="2600" b="1"/>
            </a:lvl7pPr>
            <a:lvl8pPr marL="5184648" indent="0">
              <a:buNone/>
              <a:defRPr sz="2600" b="1"/>
            </a:lvl8pPr>
            <a:lvl9pPr marL="5925312" indent="0">
              <a:buNone/>
              <a:defRPr sz="2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10101" y="2740244"/>
            <a:ext cx="7158708" cy="4978441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230405" y="1934172"/>
            <a:ext cx="7161520" cy="806071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40664" indent="0">
              <a:buNone/>
              <a:defRPr sz="3200" b="1"/>
            </a:lvl2pPr>
            <a:lvl3pPr marL="1481328" indent="0">
              <a:buNone/>
              <a:defRPr sz="2900" b="1"/>
            </a:lvl3pPr>
            <a:lvl4pPr marL="2221992" indent="0">
              <a:buNone/>
              <a:defRPr sz="2600" b="1"/>
            </a:lvl4pPr>
            <a:lvl5pPr marL="2962656" indent="0">
              <a:buNone/>
              <a:defRPr sz="2600" b="1"/>
            </a:lvl5pPr>
            <a:lvl6pPr marL="3703320" indent="0">
              <a:buNone/>
              <a:defRPr sz="2600" b="1"/>
            </a:lvl6pPr>
            <a:lvl7pPr marL="4443984" indent="0">
              <a:buNone/>
              <a:defRPr sz="2600" b="1"/>
            </a:lvl7pPr>
            <a:lvl8pPr marL="5184648" indent="0">
              <a:buNone/>
              <a:defRPr sz="2600" b="1"/>
            </a:lvl8pPr>
            <a:lvl9pPr marL="5925312" indent="0">
              <a:buNone/>
              <a:defRPr sz="2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230405" y="2740244"/>
            <a:ext cx="7161520" cy="4978441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86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00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4"/>
          <p:cNvSpPr>
            <a:spLocks noGrp="1"/>
          </p:cNvSpPr>
          <p:nvPr userDrawn="1"/>
        </p:nvSpPr>
        <p:spPr bwMode="auto">
          <a:xfrm>
            <a:off x="15401925" y="8335963"/>
            <a:ext cx="77787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b="1" kern="12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fld id="{E189DF7E-3472-4BDC-B4A7-A4110324E480}" type="slidenum">
              <a:rPr lang="id-ID" altLang="zh-CN">
                <a:solidFill>
                  <a:prstClr val="white"/>
                </a:solidFill>
              </a:rPr>
              <a:pPr/>
              <a:t>‹#›</a:t>
            </a:fld>
            <a:endParaRPr lang="id-ID" altLang="zh-CN">
              <a:solidFill>
                <a:prstClr val="white"/>
              </a:solidFill>
            </a:endParaRPr>
          </a:p>
        </p:txBody>
      </p:sp>
      <p:sp>
        <p:nvSpPr>
          <p:cNvPr id="12" name="任意多边形 11"/>
          <p:cNvSpPr/>
          <p:nvPr userDrawn="1"/>
        </p:nvSpPr>
        <p:spPr>
          <a:xfrm rot="10800000">
            <a:off x="15626447" y="8232776"/>
            <a:ext cx="576262" cy="407987"/>
          </a:xfrm>
          <a:custGeom>
            <a:avLst/>
            <a:gdLst>
              <a:gd name="connsiteX0" fmla="*/ 0 w 928316"/>
              <a:gd name="connsiteY0" fmla="*/ 0 h 769546"/>
              <a:gd name="connsiteX1" fmla="*/ 928316 w 928316"/>
              <a:gd name="connsiteY1" fmla="*/ 0 h 769546"/>
              <a:gd name="connsiteX2" fmla="*/ 521465 w 928316"/>
              <a:gd name="connsiteY2" fmla="*/ 769546 h 769546"/>
              <a:gd name="connsiteX3" fmla="*/ 0 w 928316"/>
              <a:gd name="connsiteY3" fmla="*/ 769546 h 76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8316" h="769546">
                <a:moveTo>
                  <a:pt x="0" y="0"/>
                </a:moveTo>
                <a:lnTo>
                  <a:pt x="928316" y="0"/>
                </a:lnTo>
                <a:lnTo>
                  <a:pt x="521465" y="769546"/>
                </a:lnTo>
                <a:lnTo>
                  <a:pt x="0" y="769546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3200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灯片编号占位符 4"/>
          <p:cNvSpPr>
            <a:spLocks noGrp="1"/>
          </p:cNvSpPr>
          <p:nvPr userDrawn="1"/>
        </p:nvSpPr>
        <p:spPr bwMode="auto">
          <a:xfrm>
            <a:off x="15402609" y="8335963"/>
            <a:ext cx="77787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b="1" kern="12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fld id="{E189DF7E-3472-4BDC-B4A7-A4110324E480}" type="slidenum">
              <a:rPr lang="id-ID" altLang="zh-CN">
                <a:solidFill>
                  <a:prstClr val="white"/>
                </a:solidFill>
              </a:rPr>
              <a:pPr/>
              <a:t>‹#›</a:t>
            </a:fld>
            <a:endParaRPr lang="id-ID" altLang="zh-CN" dirty="0">
              <a:solidFill>
                <a:prstClr val="white"/>
              </a:solidFill>
            </a:endParaRPr>
          </a:p>
        </p:txBody>
      </p:sp>
      <p:pic>
        <p:nvPicPr>
          <p:cNvPr id="9" name="Picture 2" descr="C:\Users\Administrator\Desktop\自动接收飞秋\Administrator(9890969CF96F)\5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8"/>
          <a:stretch>
            <a:fillRect/>
          </a:stretch>
        </p:blipFill>
        <p:spPr bwMode="auto">
          <a:xfrm>
            <a:off x="-1" y="143917"/>
            <a:ext cx="16202026" cy="810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 userDrawn="1"/>
        </p:nvSpPr>
        <p:spPr>
          <a:xfrm>
            <a:off x="12349484" y="72010"/>
            <a:ext cx="3384376" cy="575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5588" y="17407"/>
            <a:ext cx="1920159" cy="7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9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5"/>
          <p:cNvSpPr>
            <a:spLocks noChangeArrowheads="1"/>
          </p:cNvSpPr>
          <p:nvPr userDrawn="1"/>
        </p:nvSpPr>
        <p:spPr bwMode="auto">
          <a:xfrm>
            <a:off x="1260252" y="734967"/>
            <a:ext cx="36711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buFont typeface="Arial" pitchFamily="34" charset="0"/>
              <a:buNone/>
              <a:defRPr/>
            </a:pPr>
            <a:r>
              <a:rPr lang="zh-CN" altLang="en-US" sz="36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现状认知</a:t>
            </a:r>
            <a:r>
              <a:rPr lang="en-US" altLang="zh-CN" sz="36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zh-CN" altLang="en-US" sz="28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文化用地</a:t>
            </a:r>
            <a:endParaRPr lang="zh-CN" altLang="en-US" sz="28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" name="任意多边形 7"/>
          <p:cNvSpPr/>
          <p:nvPr userDrawn="1"/>
        </p:nvSpPr>
        <p:spPr>
          <a:xfrm>
            <a:off x="0" y="575965"/>
            <a:ext cx="1263686" cy="716181"/>
          </a:xfrm>
          <a:custGeom>
            <a:avLst/>
            <a:gdLst>
              <a:gd name="connsiteX0" fmla="*/ 0 w 928316"/>
              <a:gd name="connsiteY0" fmla="*/ 0 h 769546"/>
              <a:gd name="connsiteX1" fmla="*/ 928316 w 928316"/>
              <a:gd name="connsiteY1" fmla="*/ 0 h 769546"/>
              <a:gd name="connsiteX2" fmla="*/ 521465 w 928316"/>
              <a:gd name="connsiteY2" fmla="*/ 769546 h 769546"/>
              <a:gd name="connsiteX3" fmla="*/ 0 w 928316"/>
              <a:gd name="connsiteY3" fmla="*/ 769546 h 769546"/>
              <a:gd name="connsiteX0" fmla="*/ 0 w 830684"/>
              <a:gd name="connsiteY0" fmla="*/ 0 h 769546"/>
              <a:gd name="connsiteX1" fmla="*/ 830684 w 830684"/>
              <a:gd name="connsiteY1" fmla="*/ 3209 h 769546"/>
              <a:gd name="connsiteX2" fmla="*/ 521465 w 830684"/>
              <a:gd name="connsiteY2" fmla="*/ 769546 h 769546"/>
              <a:gd name="connsiteX3" fmla="*/ 0 w 830684"/>
              <a:gd name="connsiteY3" fmla="*/ 769546 h 769546"/>
              <a:gd name="connsiteX4" fmla="*/ 0 w 830684"/>
              <a:gd name="connsiteY4" fmla="*/ 0 h 76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684" h="769546">
                <a:moveTo>
                  <a:pt x="0" y="0"/>
                </a:moveTo>
                <a:lnTo>
                  <a:pt x="830684" y="3209"/>
                </a:lnTo>
                <a:lnTo>
                  <a:pt x="521465" y="769546"/>
                </a:lnTo>
                <a:lnTo>
                  <a:pt x="0" y="7695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3200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1552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任意多边形 7"/>
          <p:cNvSpPr/>
          <p:nvPr userDrawn="1"/>
        </p:nvSpPr>
        <p:spPr>
          <a:xfrm>
            <a:off x="0" y="575965"/>
            <a:ext cx="1263686" cy="716181"/>
          </a:xfrm>
          <a:custGeom>
            <a:avLst/>
            <a:gdLst>
              <a:gd name="connsiteX0" fmla="*/ 0 w 928316"/>
              <a:gd name="connsiteY0" fmla="*/ 0 h 769546"/>
              <a:gd name="connsiteX1" fmla="*/ 928316 w 928316"/>
              <a:gd name="connsiteY1" fmla="*/ 0 h 769546"/>
              <a:gd name="connsiteX2" fmla="*/ 521465 w 928316"/>
              <a:gd name="connsiteY2" fmla="*/ 769546 h 769546"/>
              <a:gd name="connsiteX3" fmla="*/ 0 w 928316"/>
              <a:gd name="connsiteY3" fmla="*/ 769546 h 769546"/>
              <a:gd name="connsiteX0" fmla="*/ 0 w 830684"/>
              <a:gd name="connsiteY0" fmla="*/ 0 h 769546"/>
              <a:gd name="connsiteX1" fmla="*/ 830684 w 830684"/>
              <a:gd name="connsiteY1" fmla="*/ 3209 h 769546"/>
              <a:gd name="connsiteX2" fmla="*/ 521465 w 830684"/>
              <a:gd name="connsiteY2" fmla="*/ 769546 h 769546"/>
              <a:gd name="connsiteX3" fmla="*/ 0 w 830684"/>
              <a:gd name="connsiteY3" fmla="*/ 769546 h 769546"/>
              <a:gd name="connsiteX4" fmla="*/ 0 w 830684"/>
              <a:gd name="connsiteY4" fmla="*/ 0 h 76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684" h="769546">
                <a:moveTo>
                  <a:pt x="0" y="0"/>
                </a:moveTo>
                <a:lnTo>
                  <a:pt x="830684" y="3209"/>
                </a:lnTo>
                <a:lnTo>
                  <a:pt x="521465" y="769546"/>
                </a:lnTo>
                <a:lnTo>
                  <a:pt x="0" y="7695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3200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3039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0107" y="344033"/>
            <a:ext cx="5330355" cy="146413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34543" y="344034"/>
            <a:ext cx="9057383" cy="7374652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9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10107" y="1808162"/>
            <a:ext cx="5330355" cy="5910522"/>
          </a:xfrm>
        </p:spPr>
        <p:txBody>
          <a:bodyPr/>
          <a:lstStyle>
            <a:lvl1pPr marL="0" indent="0">
              <a:buNone/>
              <a:defRPr sz="2300"/>
            </a:lvl1pPr>
            <a:lvl2pPr marL="740664" indent="0">
              <a:buNone/>
              <a:defRPr sz="1900"/>
            </a:lvl2pPr>
            <a:lvl3pPr marL="1481328" indent="0">
              <a:buNone/>
              <a:defRPr sz="1600"/>
            </a:lvl3pPr>
            <a:lvl4pPr marL="2221992" indent="0">
              <a:buNone/>
              <a:defRPr sz="1500"/>
            </a:lvl4pPr>
            <a:lvl5pPr marL="2962656" indent="0">
              <a:buNone/>
              <a:defRPr sz="1500"/>
            </a:lvl5pPr>
            <a:lvl6pPr marL="3703320" indent="0">
              <a:buNone/>
              <a:defRPr sz="1500"/>
            </a:lvl6pPr>
            <a:lvl7pPr marL="4443984" indent="0">
              <a:buNone/>
              <a:defRPr sz="1500"/>
            </a:lvl7pPr>
            <a:lvl8pPr marL="5184648" indent="0">
              <a:buNone/>
              <a:defRPr sz="1500"/>
            </a:lvl8pPr>
            <a:lvl9pPr marL="5925312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522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75715" y="6048538"/>
            <a:ext cx="9721215" cy="714063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175715" y="772070"/>
            <a:ext cx="9721215" cy="5184458"/>
          </a:xfrm>
        </p:spPr>
        <p:txBody>
          <a:bodyPr/>
          <a:lstStyle>
            <a:lvl1pPr marL="0" indent="0">
              <a:buNone/>
              <a:defRPr sz="5200"/>
            </a:lvl1pPr>
            <a:lvl2pPr marL="740664" indent="0">
              <a:buNone/>
              <a:defRPr sz="4500"/>
            </a:lvl2pPr>
            <a:lvl3pPr marL="1481328" indent="0">
              <a:buNone/>
              <a:defRPr sz="3900"/>
            </a:lvl3pPr>
            <a:lvl4pPr marL="2221992" indent="0">
              <a:buNone/>
              <a:defRPr sz="3200"/>
            </a:lvl4pPr>
            <a:lvl5pPr marL="2962656" indent="0">
              <a:buNone/>
              <a:defRPr sz="3200"/>
            </a:lvl5pPr>
            <a:lvl6pPr marL="3703320" indent="0">
              <a:buNone/>
              <a:defRPr sz="3200"/>
            </a:lvl6pPr>
            <a:lvl7pPr marL="4443984" indent="0">
              <a:buNone/>
              <a:defRPr sz="3200"/>
            </a:lvl7pPr>
            <a:lvl8pPr marL="5184648" indent="0">
              <a:buNone/>
              <a:defRPr sz="3200"/>
            </a:lvl8pPr>
            <a:lvl9pPr marL="5925312" indent="0">
              <a:buNone/>
              <a:defRPr sz="32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175715" y="6762600"/>
            <a:ext cx="9721215" cy="1014090"/>
          </a:xfrm>
        </p:spPr>
        <p:txBody>
          <a:bodyPr/>
          <a:lstStyle>
            <a:lvl1pPr marL="0" indent="0">
              <a:buNone/>
              <a:defRPr sz="2300"/>
            </a:lvl1pPr>
            <a:lvl2pPr marL="740664" indent="0">
              <a:buNone/>
              <a:defRPr sz="1900"/>
            </a:lvl2pPr>
            <a:lvl3pPr marL="1481328" indent="0">
              <a:buNone/>
              <a:defRPr sz="1600"/>
            </a:lvl3pPr>
            <a:lvl4pPr marL="2221992" indent="0">
              <a:buNone/>
              <a:defRPr sz="1500"/>
            </a:lvl4pPr>
            <a:lvl5pPr marL="2962656" indent="0">
              <a:buNone/>
              <a:defRPr sz="1500"/>
            </a:lvl5pPr>
            <a:lvl6pPr marL="3703320" indent="0">
              <a:buNone/>
              <a:defRPr sz="1500"/>
            </a:lvl6pPr>
            <a:lvl7pPr marL="4443984" indent="0">
              <a:buNone/>
              <a:defRPr sz="1500"/>
            </a:lvl7pPr>
            <a:lvl8pPr marL="5184648" indent="0">
              <a:buNone/>
              <a:defRPr sz="1500"/>
            </a:lvl8pPr>
            <a:lvl9pPr marL="5925312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14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011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46472" y="346036"/>
            <a:ext cx="3645455" cy="73726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0104" y="346036"/>
            <a:ext cx="10666333" cy="73726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70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347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79850" y="5552493"/>
            <a:ext cx="13771721" cy="1716151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79850" y="3662328"/>
            <a:ext cx="13771721" cy="1890165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4066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8132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2219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6265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7033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4398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8464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92531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0104" y="2016181"/>
            <a:ext cx="7155894" cy="5702505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6032" y="2016181"/>
            <a:ext cx="7155894" cy="5702505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10101" y="1934172"/>
            <a:ext cx="7158708" cy="806071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40664" indent="0">
              <a:buNone/>
              <a:defRPr sz="3200" b="1"/>
            </a:lvl2pPr>
            <a:lvl3pPr marL="1481328" indent="0">
              <a:buNone/>
              <a:defRPr sz="2900" b="1"/>
            </a:lvl3pPr>
            <a:lvl4pPr marL="2221992" indent="0">
              <a:buNone/>
              <a:defRPr sz="2600" b="1"/>
            </a:lvl4pPr>
            <a:lvl5pPr marL="2962656" indent="0">
              <a:buNone/>
              <a:defRPr sz="2600" b="1"/>
            </a:lvl5pPr>
            <a:lvl6pPr marL="3703320" indent="0">
              <a:buNone/>
              <a:defRPr sz="2600" b="1"/>
            </a:lvl6pPr>
            <a:lvl7pPr marL="4443984" indent="0">
              <a:buNone/>
              <a:defRPr sz="2600" b="1"/>
            </a:lvl7pPr>
            <a:lvl8pPr marL="5184648" indent="0">
              <a:buNone/>
              <a:defRPr sz="2600" b="1"/>
            </a:lvl8pPr>
            <a:lvl9pPr marL="5925312" indent="0">
              <a:buNone/>
              <a:defRPr sz="2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10101" y="2740244"/>
            <a:ext cx="7158708" cy="4978441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230405" y="1934172"/>
            <a:ext cx="7161520" cy="806071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40664" indent="0">
              <a:buNone/>
              <a:defRPr sz="3200" b="1"/>
            </a:lvl2pPr>
            <a:lvl3pPr marL="1481328" indent="0">
              <a:buNone/>
              <a:defRPr sz="2900" b="1"/>
            </a:lvl3pPr>
            <a:lvl4pPr marL="2221992" indent="0">
              <a:buNone/>
              <a:defRPr sz="2600" b="1"/>
            </a:lvl4pPr>
            <a:lvl5pPr marL="2962656" indent="0">
              <a:buNone/>
              <a:defRPr sz="2600" b="1"/>
            </a:lvl5pPr>
            <a:lvl6pPr marL="3703320" indent="0">
              <a:buNone/>
              <a:defRPr sz="2600" b="1"/>
            </a:lvl6pPr>
            <a:lvl7pPr marL="4443984" indent="0">
              <a:buNone/>
              <a:defRPr sz="2600" b="1"/>
            </a:lvl7pPr>
            <a:lvl8pPr marL="5184648" indent="0">
              <a:buNone/>
              <a:defRPr sz="2600" b="1"/>
            </a:lvl8pPr>
            <a:lvl9pPr marL="5925312" indent="0">
              <a:buNone/>
              <a:defRPr sz="2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230405" y="2740244"/>
            <a:ext cx="7161520" cy="4978441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2016/5/27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 descr="C:\Users\Administrator\Desktop\自动接收飞秋\Administrator(9890969CF96F)\5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8"/>
          <a:stretch>
            <a:fillRect/>
          </a:stretch>
        </p:blipFill>
        <p:spPr bwMode="auto">
          <a:xfrm>
            <a:off x="-1" y="143917"/>
            <a:ext cx="16202026" cy="810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 userDrawn="1"/>
        </p:nvSpPr>
        <p:spPr>
          <a:xfrm>
            <a:off x="12349484" y="72010"/>
            <a:ext cx="3384376" cy="575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5588" y="17407"/>
            <a:ext cx="1920159" cy="7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0107" y="344033"/>
            <a:ext cx="5330355" cy="146413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34543" y="344034"/>
            <a:ext cx="9057383" cy="7374652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9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10107" y="1808162"/>
            <a:ext cx="5330355" cy="5910522"/>
          </a:xfrm>
        </p:spPr>
        <p:txBody>
          <a:bodyPr/>
          <a:lstStyle>
            <a:lvl1pPr marL="0" indent="0">
              <a:buNone/>
              <a:defRPr sz="2300"/>
            </a:lvl1pPr>
            <a:lvl2pPr marL="740664" indent="0">
              <a:buNone/>
              <a:defRPr sz="1900"/>
            </a:lvl2pPr>
            <a:lvl3pPr marL="1481328" indent="0">
              <a:buNone/>
              <a:defRPr sz="1600"/>
            </a:lvl3pPr>
            <a:lvl4pPr marL="2221992" indent="0">
              <a:buNone/>
              <a:defRPr sz="1500"/>
            </a:lvl4pPr>
            <a:lvl5pPr marL="2962656" indent="0">
              <a:buNone/>
              <a:defRPr sz="1500"/>
            </a:lvl5pPr>
            <a:lvl6pPr marL="3703320" indent="0">
              <a:buNone/>
              <a:defRPr sz="1500"/>
            </a:lvl6pPr>
            <a:lvl7pPr marL="4443984" indent="0">
              <a:buNone/>
              <a:defRPr sz="1500"/>
            </a:lvl7pPr>
            <a:lvl8pPr marL="5184648" indent="0">
              <a:buNone/>
              <a:defRPr sz="1500"/>
            </a:lvl8pPr>
            <a:lvl9pPr marL="5925312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75715" y="6048538"/>
            <a:ext cx="9721215" cy="714063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175715" y="772070"/>
            <a:ext cx="9721215" cy="5184458"/>
          </a:xfrm>
        </p:spPr>
        <p:txBody>
          <a:bodyPr/>
          <a:lstStyle>
            <a:lvl1pPr marL="0" indent="0">
              <a:buNone/>
              <a:defRPr sz="5200"/>
            </a:lvl1pPr>
            <a:lvl2pPr marL="740664" indent="0">
              <a:buNone/>
              <a:defRPr sz="4500"/>
            </a:lvl2pPr>
            <a:lvl3pPr marL="1481328" indent="0">
              <a:buNone/>
              <a:defRPr sz="3900"/>
            </a:lvl3pPr>
            <a:lvl4pPr marL="2221992" indent="0">
              <a:buNone/>
              <a:defRPr sz="3200"/>
            </a:lvl4pPr>
            <a:lvl5pPr marL="2962656" indent="0">
              <a:buNone/>
              <a:defRPr sz="3200"/>
            </a:lvl5pPr>
            <a:lvl6pPr marL="3703320" indent="0">
              <a:buNone/>
              <a:defRPr sz="3200"/>
            </a:lvl6pPr>
            <a:lvl7pPr marL="4443984" indent="0">
              <a:buNone/>
              <a:defRPr sz="3200"/>
            </a:lvl7pPr>
            <a:lvl8pPr marL="5184648" indent="0">
              <a:buNone/>
              <a:defRPr sz="3200"/>
            </a:lvl8pPr>
            <a:lvl9pPr marL="5925312" indent="0">
              <a:buNone/>
              <a:defRPr sz="32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175715" y="6762600"/>
            <a:ext cx="9721215" cy="1014090"/>
          </a:xfrm>
        </p:spPr>
        <p:txBody>
          <a:bodyPr/>
          <a:lstStyle>
            <a:lvl1pPr marL="0" indent="0">
              <a:buNone/>
              <a:defRPr sz="2300"/>
            </a:lvl1pPr>
            <a:lvl2pPr marL="740664" indent="0">
              <a:buNone/>
              <a:defRPr sz="1900"/>
            </a:lvl2pPr>
            <a:lvl3pPr marL="1481328" indent="0">
              <a:buNone/>
              <a:defRPr sz="1600"/>
            </a:lvl3pPr>
            <a:lvl4pPr marL="2221992" indent="0">
              <a:buNone/>
              <a:defRPr sz="1500"/>
            </a:lvl4pPr>
            <a:lvl5pPr marL="2962656" indent="0">
              <a:buNone/>
              <a:defRPr sz="1500"/>
            </a:lvl5pPr>
            <a:lvl6pPr marL="3703320" indent="0">
              <a:buNone/>
              <a:defRPr sz="1500"/>
            </a:lvl6pPr>
            <a:lvl7pPr marL="4443984" indent="0">
              <a:buNone/>
              <a:defRPr sz="1500"/>
            </a:lvl7pPr>
            <a:lvl8pPr marL="5184648" indent="0">
              <a:buNone/>
              <a:defRPr sz="1500"/>
            </a:lvl8pPr>
            <a:lvl9pPr marL="5925312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10106" y="346034"/>
            <a:ext cx="14581823" cy="1440126"/>
          </a:xfrm>
          <a:prstGeom prst="rect">
            <a:avLst/>
          </a:prstGeom>
        </p:spPr>
        <p:txBody>
          <a:bodyPr vert="horz" lIns="148133" tIns="74066" rIns="148133" bIns="74066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10106" y="2016181"/>
            <a:ext cx="14581823" cy="5702505"/>
          </a:xfrm>
          <a:prstGeom prst="rect">
            <a:avLst/>
          </a:prstGeom>
        </p:spPr>
        <p:txBody>
          <a:bodyPr vert="horz" lIns="148133" tIns="74066" rIns="148133" bIns="74066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10104" y="8008711"/>
            <a:ext cx="3780472" cy="460041"/>
          </a:xfrm>
          <a:prstGeom prst="rect">
            <a:avLst/>
          </a:prstGeom>
        </p:spPr>
        <p:txBody>
          <a:bodyPr vert="horz" lIns="148133" tIns="74066" rIns="148133" bIns="7406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535692" y="8008711"/>
            <a:ext cx="5130642" cy="460041"/>
          </a:xfrm>
          <a:prstGeom prst="rect">
            <a:avLst/>
          </a:prstGeom>
        </p:spPr>
        <p:txBody>
          <a:bodyPr vert="horz" lIns="148133" tIns="74066" rIns="148133" bIns="7406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611453" y="8008711"/>
            <a:ext cx="3780472" cy="460041"/>
          </a:xfrm>
          <a:prstGeom prst="rect">
            <a:avLst/>
          </a:prstGeom>
        </p:spPr>
        <p:txBody>
          <a:bodyPr vert="horz" lIns="148133" tIns="74066" rIns="148133" bIns="7406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81328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5498" indent="-555498" algn="l" defTabSz="1481328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203579" indent="-462915" algn="l" defTabSz="1481328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51660" indent="-370332" algn="l" defTabSz="1481328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92324" indent="-370332" algn="l" defTabSz="148132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332988" indent="-370332" algn="l" defTabSz="1481328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3652" indent="-370332" algn="l" defTabSz="14813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14316" indent="-370332" algn="l" defTabSz="14813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554980" indent="-370332" algn="l" defTabSz="14813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95644" indent="-370332" algn="l" defTabSz="14813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48132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algn="l" defTabSz="148132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81328" algn="l" defTabSz="148132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221992" algn="l" defTabSz="148132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62656" algn="l" defTabSz="148132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703320" algn="l" defTabSz="148132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43984" algn="l" defTabSz="148132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84648" algn="l" defTabSz="148132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925312" algn="l" defTabSz="148132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10106" y="346034"/>
            <a:ext cx="14581823" cy="1440126"/>
          </a:xfrm>
          <a:prstGeom prst="rect">
            <a:avLst/>
          </a:prstGeom>
        </p:spPr>
        <p:txBody>
          <a:bodyPr vert="horz" lIns="148133" tIns="74066" rIns="148133" bIns="74066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10106" y="2016181"/>
            <a:ext cx="14581823" cy="5702505"/>
          </a:xfrm>
          <a:prstGeom prst="rect">
            <a:avLst/>
          </a:prstGeom>
        </p:spPr>
        <p:txBody>
          <a:bodyPr vert="horz" lIns="148133" tIns="74066" rIns="148133" bIns="74066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10104" y="8008711"/>
            <a:ext cx="3780472" cy="460041"/>
          </a:xfrm>
          <a:prstGeom prst="rect">
            <a:avLst/>
          </a:prstGeom>
        </p:spPr>
        <p:txBody>
          <a:bodyPr vert="horz" lIns="148133" tIns="74066" rIns="148133" bIns="7406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535692" y="8008711"/>
            <a:ext cx="5130642" cy="460041"/>
          </a:xfrm>
          <a:prstGeom prst="rect">
            <a:avLst/>
          </a:prstGeom>
        </p:spPr>
        <p:txBody>
          <a:bodyPr vert="horz" lIns="148133" tIns="74066" rIns="148133" bIns="7406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611453" y="8008711"/>
            <a:ext cx="3780472" cy="460041"/>
          </a:xfrm>
          <a:prstGeom prst="rect">
            <a:avLst/>
          </a:prstGeom>
        </p:spPr>
        <p:txBody>
          <a:bodyPr vert="horz" lIns="148133" tIns="74066" rIns="148133" bIns="7406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7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ctr" defTabSz="1481328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5498" indent="-555498" algn="l" defTabSz="1481328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203579" indent="-462915" algn="l" defTabSz="1481328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51660" indent="-370332" algn="l" defTabSz="1481328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92324" indent="-370332" algn="l" defTabSz="148132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332988" indent="-370332" algn="l" defTabSz="1481328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3652" indent="-370332" algn="l" defTabSz="14813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14316" indent="-370332" algn="l" defTabSz="14813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554980" indent="-370332" algn="l" defTabSz="14813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95644" indent="-370332" algn="l" defTabSz="14813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48132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algn="l" defTabSz="148132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81328" algn="l" defTabSz="148132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221992" algn="l" defTabSz="148132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62656" algn="l" defTabSz="148132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703320" algn="l" defTabSz="148132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43984" algn="l" defTabSz="148132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84648" algn="l" defTabSz="148132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925312" algn="l" defTabSz="148132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:\Users\Administrator\Desktop\自动接收飞秋\Administrator(9890969CF96F)\5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52" y="4"/>
            <a:ext cx="14402242" cy="864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76" y="5536393"/>
            <a:ext cx="3030194" cy="127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 userDrawn="1"/>
        </p:nvSpPr>
        <p:spPr>
          <a:xfrm>
            <a:off x="7020919" y="6747580"/>
            <a:ext cx="2160187" cy="741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833" tIns="58416" rIns="116833" bIns="58416" rtlCol="0" anchor="ctr"/>
          <a:lstStyle/>
          <a:p>
            <a:pPr algn="ctr" defTabSz="1168329"/>
            <a:endParaRPr lang="zh-CN" altLang="en-US" sz="23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4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584164" algn="l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1168329" algn="l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752493" algn="l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2336658" algn="l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92082" indent="-292082" algn="l" rtl="0" fontAlgn="base">
        <a:lnSpc>
          <a:spcPct val="90000"/>
        </a:lnSpc>
        <a:spcBef>
          <a:spcPts val="1278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76247" indent="-292082" algn="l" rtl="0" fontAlgn="base">
        <a:lnSpc>
          <a:spcPct val="90000"/>
        </a:lnSpc>
        <a:spcBef>
          <a:spcPts val="639"/>
        </a:spcBef>
        <a:spcAft>
          <a:spcPct val="0"/>
        </a:spcAft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460411" indent="-292082" algn="l" rtl="0" fontAlgn="base">
        <a:lnSpc>
          <a:spcPct val="90000"/>
        </a:lnSpc>
        <a:spcBef>
          <a:spcPts val="639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44576" indent="-292082" algn="l" rtl="0" fontAlgn="base">
        <a:lnSpc>
          <a:spcPct val="90000"/>
        </a:lnSpc>
        <a:spcBef>
          <a:spcPts val="639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628740" indent="-292082" algn="l" rtl="0" fontAlgn="base">
        <a:lnSpc>
          <a:spcPct val="90000"/>
        </a:lnSpc>
        <a:spcBef>
          <a:spcPts val="639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212904" indent="-292082" algn="l" defTabSz="1168329" rtl="0" eaLnBrk="1" latinLnBrk="0" hangingPunct="1">
        <a:lnSpc>
          <a:spcPct val="90000"/>
        </a:lnSpc>
        <a:spcBef>
          <a:spcPts val="639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797069" indent="-292082" algn="l" defTabSz="1168329" rtl="0" eaLnBrk="1" latinLnBrk="0" hangingPunct="1">
        <a:lnSpc>
          <a:spcPct val="90000"/>
        </a:lnSpc>
        <a:spcBef>
          <a:spcPts val="639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381233" indent="-292082" algn="l" defTabSz="1168329" rtl="0" eaLnBrk="1" latinLnBrk="0" hangingPunct="1">
        <a:lnSpc>
          <a:spcPct val="90000"/>
        </a:lnSpc>
        <a:spcBef>
          <a:spcPts val="639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965398" indent="-292082" algn="l" defTabSz="1168329" rtl="0" eaLnBrk="1" latinLnBrk="0" hangingPunct="1">
        <a:lnSpc>
          <a:spcPct val="90000"/>
        </a:lnSpc>
        <a:spcBef>
          <a:spcPts val="639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6832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4164" algn="l" defTabSz="116832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68329" algn="l" defTabSz="116832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2493" algn="l" defTabSz="116832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36658" algn="l" defTabSz="116832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0822" algn="l" defTabSz="116832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04987" algn="l" defTabSz="116832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9151" algn="l" defTabSz="116832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73316" algn="l" defTabSz="116832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0897" y="-99"/>
            <a:ext cx="7640231" cy="8951150"/>
          </a:xfrm>
          <a:prstGeom prst="rect">
            <a:avLst/>
          </a:prstGeom>
          <a:solidFill>
            <a:schemeClr val="bg1"/>
          </a:solidFill>
        </p:spPr>
        <p:txBody>
          <a:bodyPr wrap="square" lIns="116825" tIns="58411" rIns="116825" bIns="58411" rtlCol="0">
            <a:spAutoFit/>
          </a:bodyPr>
          <a:lstStyle/>
          <a:p>
            <a:pPr algn="ctr" defTabSz="1168245"/>
            <a:r>
              <a:rPr lang="zh-CN" altLang="en-US" sz="287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不破</a:t>
            </a:r>
            <a:endParaRPr lang="en-US" altLang="zh-CN" sz="28700" b="1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168245"/>
            <a:r>
              <a:rPr lang="zh-CN" altLang="en-US" sz="287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不立</a:t>
            </a:r>
            <a:endParaRPr lang="zh-CN" altLang="en-US" sz="287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147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直接连接符 7"/>
          <p:cNvSpPr>
            <a:spLocks noChangeShapeType="1"/>
          </p:cNvSpPr>
          <p:nvPr/>
        </p:nvSpPr>
        <p:spPr bwMode="auto">
          <a:xfrm flipV="1">
            <a:off x="2268364" y="164750"/>
            <a:ext cx="0" cy="485376"/>
          </a:xfrm>
          <a:prstGeom prst="line">
            <a:avLst/>
          </a:prstGeom>
          <a:noFill/>
          <a:ln w="19050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58987" tIns="79493" rIns="158987" bIns="79493"/>
          <a:lstStyle/>
          <a:p>
            <a:endParaRPr lang="zh-CN" altLang="en-US"/>
          </a:p>
        </p:txBody>
      </p:sp>
      <p:sp>
        <p:nvSpPr>
          <p:cNvPr id="3076" name="TextBox 10"/>
          <p:cNvSpPr>
            <a:spLocks noChangeArrowheads="1"/>
          </p:cNvSpPr>
          <p:nvPr/>
        </p:nvSpPr>
        <p:spPr bwMode="auto">
          <a:xfrm>
            <a:off x="2321789" y="92841"/>
            <a:ext cx="2106815" cy="69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35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规划</a:t>
            </a:r>
            <a:endParaRPr lang="zh-CN" altLang="en-US" sz="3500" b="1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" name="TextBox 11"/>
          <p:cNvSpPr>
            <a:spLocks noChangeArrowheads="1"/>
          </p:cNvSpPr>
          <p:nvPr/>
        </p:nvSpPr>
        <p:spPr bwMode="auto">
          <a:xfrm>
            <a:off x="1135905" y="164750"/>
            <a:ext cx="2677835" cy="62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Plan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8194" name="Picture 2" descr="D:\business trip\YPP\team day4\sitepla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29" r="3006" b="3584"/>
          <a:stretch/>
        </p:blipFill>
        <p:spPr bwMode="auto">
          <a:xfrm>
            <a:off x="3508753" y="-163"/>
            <a:ext cx="12693272" cy="864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8244" y="829444"/>
            <a:ext cx="54366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Site planning</a:t>
            </a:r>
          </a:p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总平面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195" name="Picture 3" descr="D:\business trip\YPP\team day4\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" y="2448173"/>
            <a:ext cx="380255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241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直接连接符 7"/>
          <p:cNvSpPr>
            <a:spLocks noChangeShapeType="1"/>
          </p:cNvSpPr>
          <p:nvPr/>
        </p:nvSpPr>
        <p:spPr bwMode="auto">
          <a:xfrm flipV="1">
            <a:off x="2474823" y="164750"/>
            <a:ext cx="0" cy="485376"/>
          </a:xfrm>
          <a:prstGeom prst="line">
            <a:avLst/>
          </a:prstGeom>
          <a:noFill/>
          <a:ln w="19050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58987" tIns="79493" rIns="158987" bIns="79493"/>
          <a:lstStyle/>
          <a:p>
            <a:endParaRPr lang="zh-CN" altLang="en-US"/>
          </a:p>
        </p:txBody>
      </p:sp>
      <p:sp>
        <p:nvSpPr>
          <p:cNvPr id="3076" name="TextBox 10"/>
          <p:cNvSpPr>
            <a:spLocks noChangeArrowheads="1"/>
          </p:cNvSpPr>
          <p:nvPr/>
        </p:nvSpPr>
        <p:spPr bwMode="auto">
          <a:xfrm>
            <a:off x="2700412" y="92841"/>
            <a:ext cx="2106815" cy="69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35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规划</a:t>
            </a:r>
            <a:endParaRPr lang="zh-CN" altLang="en-US" sz="3500" b="1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" name="TextBox 11"/>
          <p:cNvSpPr>
            <a:spLocks noChangeArrowheads="1"/>
          </p:cNvSpPr>
          <p:nvPr/>
        </p:nvSpPr>
        <p:spPr bwMode="auto">
          <a:xfrm>
            <a:off x="1135905" y="164750"/>
            <a:ext cx="2677835" cy="62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Plan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4248" y="1008013"/>
            <a:ext cx="543660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Figure ground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图底关系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170" name="Picture 2" descr="D:\business trip\YPP\team day4\black&amp;wh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732" y="1545416"/>
            <a:ext cx="10085899" cy="687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5" y="4668911"/>
            <a:ext cx="5299203" cy="375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504" y="4141812"/>
            <a:ext cx="148277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Before</a:t>
            </a:r>
            <a:endParaRPr lang="zh-CN" alt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50629" y="1569679"/>
            <a:ext cx="148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After</a:t>
            </a:r>
            <a:endParaRPr lang="zh-CN" altLang="en-US" sz="3200" b="1" dirty="0"/>
          </a:p>
        </p:txBody>
      </p:sp>
      <p:sp>
        <p:nvSpPr>
          <p:cNvPr id="4" name="半闭框 3"/>
          <p:cNvSpPr/>
          <p:nvPr/>
        </p:nvSpPr>
        <p:spPr>
          <a:xfrm rot="8100000">
            <a:off x="4468666" y="3407138"/>
            <a:ext cx="792088" cy="792088"/>
          </a:xfrm>
          <a:prstGeom prst="halfFram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2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直接连接符 7"/>
          <p:cNvSpPr>
            <a:spLocks noChangeShapeType="1"/>
          </p:cNvSpPr>
          <p:nvPr/>
        </p:nvSpPr>
        <p:spPr bwMode="auto">
          <a:xfrm flipV="1">
            <a:off x="2474823" y="164750"/>
            <a:ext cx="0" cy="485376"/>
          </a:xfrm>
          <a:prstGeom prst="line">
            <a:avLst/>
          </a:prstGeom>
          <a:noFill/>
          <a:ln w="19050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58987" tIns="79493" rIns="158987" bIns="79493"/>
          <a:lstStyle/>
          <a:p>
            <a:endParaRPr lang="zh-CN" altLang="en-US"/>
          </a:p>
        </p:txBody>
      </p:sp>
      <p:sp>
        <p:nvSpPr>
          <p:cNvPr id="3076" name="TextBox 10"/>
          <p:cNvSpPr>
            <a:spLocks noChangeArrowheads="1"/>
          </p:cNvSpPr>
          <p:nvPr/>
        </p:nvSpPr>
        <p:spPr bwMode="auto">
          <a:xfrm>
            <a:off x="2700412" y="92841"/>
            <a:ext cx="2106815" cy="69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35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规划</a:t>
            </a:r>
            <a:endParaRPr lang="zh-CN" altLang="en-US" sz="3500" b="1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" name="TextBox 11"/>
          <p:cNvSpPr>
            <a:spLocks noChangeArrowheads="1"/>
          </p:cNvSpPr>
          <p:nvPr/>
        </p:nvSpPr>
        <p:spPr bwMode="auto">
          <a:xfrm>
            <a:off x="1135905" y="164750"/>
            <a:ext cx="2677835" cy="62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Plan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4248" y="1008013"/>
            <a:ext cx="543660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Open space/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开敞空间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321050" y="1580083"/>
            <a:ext cx="10324578" cy="7132786"/>
            <a:chOff x="3321050" y="1698922"/>
            <a:chExt cx="9944100" cy="686993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" t="3219" r="3024" b="3601"/>
            <a:stretch/>
          </p:blipFill>
          <p:spPr>
            <a:xfrm>
              <a:off x="3405570" y="1698922"/>
              <a:ext cx="9785131" cy="6869931"/>
            </a:xfrm>
            <a:prstGeom prst="rect">
              <a:avLst/>
            </a:prstGeom>
          </p:spPr>
        </p:pic>
        <p:sp>
          <p:nvSpPr>
            <p:cNvPr id="7" name="任意多边形 6"/>
            <p:cNvSpPr/>
            <p:nvPr/>
          </p:nvSpPr>
          <p:spPr>
            <a:xfrm>
              <a:off x="3689350" y="3463453"/>
              <a:ext cx="139700" cy="12700"/>
            </a:xfrm>
            <a:custGeom>
              <a:avLst/>
              <a:gdLst>
                <a:gd name="connsiteX0" fmla="*/ 0 w 139700"/>
                <a:gd name="connsiteY0" fmla="*/ 12700 h 12700"/>
                <a:gd name="connsiteX1" fmla="*/ 0 w 139700"/>
                <a:gd name="connsiteY1" fmla="*/ 12700 h 12700"/>
                <a:gd name="connsiteX2" fmla="*/ 139700 w 139700"/>
                <a:gd name="connsiteY2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700" h="12700">
                  <a:moveTo>
                    <a:pt x="0" y="12700"/>
                  </a:moveTo>
                  <a:lnTo>
                    <a:pt x="0" y="12700"/>
                  </a:lnTo>
                  <a:lnTo>
                    <a:pt x="13970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6775669" y="5839941"/>
              <a:ext cx="1346200" cy="1663700"/>
            </a:xfrm>
            <a:custGeom>
              <a:avLst/>
              <a:gdLst>
                <a:gd name="connsiteX0" fmla="*/ 0 w 1308100"/>
                <a:gd name="connsiteY0" fmla="*/ 1651000 h 1651000"/>
                <a:gd name="connsiteX1" fmla="*/ 1308100 w 1308100"/>
                <a:gd name="connsiteY1" fmla="*/ 0 h 1651000"/>
                <a:gd name="connsiteX2" fmla="*/ 1308100 w 1308100"/>
                <a:gd name="connsiteY2" fmla="*/ 0 h 165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100" h="1651000">
                  <a:moveTo>
                    <a:pt x="0" y="1651000"/>
                  </a:moveTo>
                  <a:lnTo>
                    <a:pt x="1308100" y="0"/>
                  </a:lnTo>
                  <a:lnTo>
                    <a:pt x="1308100" y="0"/>
                  </a:lnTo>
                </a:path>
              </a:pathLst>
            </a:custGeom>
            <a:noFill/>
            <a:ln w="152400">
              <a:solidFill>
                <a:srgbClr val="92D050"/>
              </a:solidFill>
              <a:prstDash val="sysDash"/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3321050" y="1704503"/>
              <a:ext cx="4064000" cy="1752600"/>
            </a:xfrm>
            <a:custGeom>
              <a:avLst/>
              <a:gdLst>
                <a:gd name="connsiteX0" fmla="*/ 520700 w 4064000"/>
                <a:gd name="connsiteY0" fmla="*/ 241300 h 1752600"/>
                <a:gd name="connsiteX1" fmla="*/ 241300 w 4064000"/>
                <a:gd name="connsiteY1" fmla="*/ 241300 h 1752600"/>
                <a:gd name="connsiteX2" fmla="*/ 241300 w 4064000"/>
                <a:gd name="connsiteY2" fmla="*/ 63500 h 1752600"/>
                <a:gd name="connsiteX3" fmla="*/ 0 w 4064000"/>
                <a:gd name="connsiteY3" fmla="*/ 774700 h 1752600"/>
                <a:gd name="connsiteX4" fmla="*/ 419100 w 4064000"/>
                <a:gd name="connsiteY4" fmla="*/ 1752600 h 1752600"/>
                <a:gd name="connsiteX5" fmla="*/ 419100 w 4064000"/>
                <a:gd name="connsiteY5" fmla="*/ 1562100 h 1752600"/>
                <a:gd name="connsiteX6" fmla="*/ 1168400 w 4064000"/>
                <a:gd name="connsiteY6" fmla="*/ 1346200 h 1752600"/>
                <a:gd name="connsiteX7" fmla="*/ 1054100 w 4064000"/>
                <a:gd name="connsiteY7" fmla="*/ 889000 h 1752600"/>
                <a:gd name="connsiteX8" fmla="*/ 1727200 w 4064000"/>
                <a:gd name="connsiteY8" fmla="*/ 774700 h 1752600"/>
                <a:gd name="connsiteX9" fmla="*/ 1816100 w 4064000"/>
                <a:gd name="connsiteY9" fmla="*/ 1028700 h 1752600"/>
                <a:gd name="connsiteX10" fmla="*/ 2019300 w 4064000"/>
                <a:gd name="connsiteY10" fmla="*/ 1473200 h 1752600"/>
                <a:gd name="connsiteX11" fmla="*/ 2578100 w 4064000"/>
                <a:gd name="connsiteY11" fmla="*/ 1219200 h 1752600"/>
                <a:gd name="connsiteX12" fmla="*/ 2730500 w 4064000"/>
                <a:gd name="connsiteY12" fmla="*/ 1409700 h 1752600"/>
                <a:gd name="connsiteX13" fmla="*/ 3276600 w 4064000"/>
                <a:gd name="connsiteY13" fmla="*/ 1181100 h 1752600"/>
                <a:gd name="connsiteX14" fmla="*/ 3835400 w 4064000"/>
                <a:gd name="connsiteY14" fmla="*/ 393700 h 1752600"/>
                <a:gd name="connsiteX15" fmla="*/ 3949700 w 4064000"/>
                <a:gd name="connsiteY15" fmla="*/ 317500 h 1752600"/>
                <a:gd name="connsiteX16" fmla="*/ 4000500 w 4064000"/>
                <a:gd name="connsiteY16" fmla="*/ 469900 h 1752600"/>
                <a:gd name="connsiteX17" fmla="*/ 4064000 w 4064000"/>
                <a:gd name="connsiteY17" fmla="*/ 215900 h 1752600"/>
                <a:gd name="connsiteX18" fmla="*/ 3924300 w 4064000"/>
                <a:gd name="connsiteY18" fmla="*/ 0 h 1752600"/>
                <a:gd name="connsiteX19" fmla="*/ 3924300 w 4064000"/>
                <a:gd name="connsiteY19" fmla="*/ 127000 h 1752600"/>
                <a:gd name="connsiteX20" fmla="*/ 3238500 w 4064000"/>
                <a:gd name="connsiteY20" fmla="*/ 330200 h 1752600"/>
                <a:gd name="connsiteX21" fmla="*/ 3048000 w 4064000"/>
                <a:gd name="connsiteY21" fmla="*/ 330200 h 1752600"/>
                <a:gd name="connsiteX22" fmla="*/ 2324100 w 4064000"/>
                <a:gd name="connsiteY22" fmla="*/ 38100 h 1752600"/>
                <a:gd name="connsiteX23" fmla="*/ 1778000 w 4064000"/>
                <a:gd name="connsiteY23" fmla="*/ 12700 h 1752600"/>
                <a:gd name="connsiteX24" fmla="*/ 1778000 w 4064000"/>
                <a:gd name="connsiteY24" fmla="*/ 393700 h 1752600"/>
                <a:gd name="connsiteX25" fmla="*/ 1028700 w 4064000"/>
                <a:gd name="connsiteY25" fmla="*/ 393700 h 1752600"/>
                <a:gd name="connsiteX26" fmla="*/ 520700 w 4064000"/>
                <a:gd name="connsiteY26" fmla="*/ 24130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64000" h="1752600">
                  <a:moveTo>
                    <a:pt x="520700" y="241300"/>
                  </a:moveTo>
                  <a:lnTo>
                    <a:pt x="241300" y="241300"/>
                  </a:lnTo>
                  <a:lnTo>
                    <a:pt x="241300" y="63500"/>
                  </a:lnTo>
                  <a:lnTo>
                    <a:pt x="0" y="774700"/>
                  </a:lnTo>
                  <a:lnTo>
                    <a:pt x="419100" y="1752600"/>
                  </a:lnTo>
                  <a:lnTo>
                    <a:pt x="419100" y="1562100"/>
                  </a:lnTo>
                  <a:lnTo>
                    <a:pt x="1168400" y="1346200"/>
                  </a:lnTo>
                  <a:lnTo>
                    <a:pt x="1054100" y="889000"/>
                  </a:lnTo>
                  <a:lnTo>
                    <a:pt x="1727200" y="774700"/>
                  </a:lnTo>
                  <a:lnTo>
                    <a:pt x="1816100" y="1028700"/>
                  </a:lnTo>
                  <a:lnTo>
                    <a:pt x="2019300" y="1473200"/>
                  </a:lnTo>
                  <a:lnTo>
                    <a:pt x="2578100" y="1219200"/>
                  </a:lnTo>
                  <a:lnTo>
                    <a:pt x="2730500" y="1409700"/>
                  </a:lnTo>
                  <a:lnTo>
                    <a:pt x="3276600" y="1181100"/>
                  </a:lnTo>
                  <a:lnTo>
                    <a:pt x="3835400" y="393700"/>
                  </a:lnTo>
                  <a:lnTo>
                    <a:pt x="3949700" y="317500"/>
                  </a:lnTo>
                  <a:lnTo>
                    <a:pt x="4000500" y="469900"/>
                  </a:lnTo>
                  <a:lnTo>
                    <a:pt x="4064000" y="215900"/>
                  </a:lnTo>
                  <a:lnTo>
                    <a:pt x="3924300" y="0"/>
                  </a:lnTo>
                  <a:lnTo>
                    <a:pt x="3924300" y="127000"/>
                  </a:lnTo>
                  <a:lnTo>
                    <a:pt x="3238500" y="330200"/>
                  </a:lnTo>
                  <a:lnTo>
                    <a:pt x="3048000" y="330200"/>
                  </a:lnTo>
                  <a:lnTo>
                    <a:pt x="2324100" y="38100"/>
                  </a:lnTo>
                  <a:lnTo>
                    <a:pt x="1778000" y="12700"/>
                  </a:lnTo>
                  <a:lnTo>
                    <a:pt x="1778000" y="393700"/>
                  </a:lnTo>
                  <a:lnTo>
                    <a:pt x="1028700" y="393700"/>
                  </a:lnTo>
                  <a:lnTo>
                    <a:pt x="520700" y="241300"/>
                  </a:lnTo>
                  <a:close/>
                </a:path>
              </a:pathLst>
            </a:custGeom>
            <a:solidFill>
              <a:schemeClr val="accent5">
                <a:alpha val="69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3714750" y="3615853"/>
              <a:ext cx="4419600" cy="3048000"/>
            </a:xfrm>
            <a:custGeom>
              <a:avLst/>
              <a:gdLst>
                <a:gd name="connsiteX0" fmla="*/ 165100 w 4419600"/>
                <a:gd name="connsiteY0" fmla="*/ 1562100 h 3048000"/>
                <a:gd name="connsiteX1" fmla="*/ 152400 w 4419600"/>
                <a:gd name="connsiteY1" fmla="*/ 1320800 h 3048000"/>
                <a:gd name="connsiteX2" fmla="*/ 0 w 4419600"/>
                <a:gd name="connsiteY2" fmla="*/ 2349500 h 3048000"/>
                <a:gd name="connsiteX3" fmla="*/ 419100 w 4419600"/>
                <a:gd name="connsiteY3" fmla="*/ 3048000 h 3048000"/>
                <a:gd name="connsiteX4" fmla="*/ 381000 w 4419600"/>
                <a:gd name="connsiteY4" fmla="*/ 2832100 h 3048000"/>
                <a:gd name="connsiteX5" fmla="*/ 2171700 w 4419600"/>
                <a:gd name="connsiteY5" fmla="*/ 2514600 h 3048000"/>
                <a:gd name="connsiteX6" fmla="*/ 2273300 w 4419600"/>
                <a:gd name="connsiteY6" fmla="*/ 2400300 h 3048000"/>
                <a:gd name="connsiteX7" fmla="*/ 2120900 w 4419600"/>
                <a:gd name="connsiteY7" fmla="*/ 2108200 h 3048000"/>
                <a:gd name="connsiteX8" fmla="*/ 2108200 w 4419600"/>
                <a:gd name="connsiteY8" fmla="*/ 1549400 h 3048000"/>
                <a:gd name="connsiteX9" fmla="*/ 2730500 w 4419600"/>
                <a:gd name="connsiteY9" fmla="*/ 838200 h 3048000"/>
                <a:gd name="connsiteX10" fmla="*/ 2933700 w 4419600"/>
                <a:gd name="connsiteY10" fmla="*/ 863600 h 3048000"/>
                <a:gd name="connsiteX11" fmla="*/ 3035300 w 4419600"/>
                <a:gd name="connsiteY11" fmla="*/ 812800 h 3048000"/>
                <a:gd name="connsiteX12" fmla="*/ 3162300 w 4419600"/>
                <a:gd name="connsiteY12" fmla="*/ 660400 h 3048000"/>
                <a:gd name="connsiteX13" fmla="*/ 3429000 w 4419600"/>
                <a:gd name="connsiteY13" fmla="*/ 584200 h 3048000"/>
                <a:gd name="connsiteX14" fmla="*/ 3568700 w 4419600"/>
                <a:gd name="connsiteY14" fmla="*/ 419100 h 3048000"/>
                <a:gd name="connsiteX15" fmla="*/ 4267200 w 4419600"/>
                <a:gd name="connsiteY15" fmla="*/ 444500 h 3048000"/>
                <a:gd name="connsiteX16" fmla="*/ 4254500 w 4419600"/>
                <a:gd name="connsiteY16" fmla="*/ 647700 h 3048000"/>
                <a:gd name="connsiteX17" fmla="*/ 4419600 w 4419600"/>
                <a:gd name="connsiteY17" fmla="*/ 342900 h 3048000"/>
                <a:gd name="connsiteX18" fmla="*/ 4305300 w 4419600"/>
                <a:gd name="connsiteY18" fmla="*/ 0 h 3048000"/>
                <a:gd name="connsiteX19" fmla="*/ 4305300 w 4419600"/>
                <a:gd name="connsiteY19" fmla="*/ 215900 h 3048000"/>
                <a:gd name="connsiteX20" fmla="*/ 2908300 w 4419600"/>
                <a:gd name="connsiteY20" fmla="*/ 114300 h 3048000"/>
                <a:gd name="connsiteX21" fmla="*/ 1282700 w 4419600"/>
                <a:gd name="connsiteY21" fmla="*/ 1130300 h 3048000"/>
                <a:gd name="connsiteX22" fmla="*/ 1320800 w 4419600"/>
                <a:gd name="connsiteY22" fmla="*/ 1358900 h 3048000"/>
                <a:gd name="connsiteX23" fmla="*/ 165100 w 4419600"/>
                <a:gd name="connsiteY23" fmla="*/ 1562100 h 30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419600" h="3048000">
                  <a:moveTo>
                    <a:pt x="165100" y="1562100"/>
                  </a:moveTo>
                  <a:lnTo>
                    <a:pt x="152400" y="1320800"/>
                  </a:lnTo>
                  <a:lnTo>
                    <a:pt x="0" y="2349500"/>
                  </a:lnTo>
                  <a:lnTo>
                    <a:pt x="419100" y="3048000"/>
                  </a:lnTo>
                  <a:lnTo>
                    <a:pt x="381000" y="2832100"/>
                  </a:lnTo>
                  <a:lnTo>
                    <a:pt x="2171700" y="2514600"/>
                  </a:lnTo>
                  <a:lnTo>
                    <a:pt x="2273300" y="2400300"/>
                  </a:lnTo>
                  <a:lnTo>
                    <a:pt x="2120900" y="2108200"/>
                  </a:lnTo>
                  <a:lnTo>
                    <a:pt x="2108200" y="1549400"/>
                  </a:lnTo>
                  <a:lnTo>
                    <a:pt x="2730500" y="838200"/>
                  </a:lnTo>
                  <a:lnTo>
                    <a:pt x="2933700" y="863600"/>
                  </a:lnTo>
                  <a:lnTo>
                    <a:pt x="3035300" y="812800"/>
                  </a:lnTo>
                  <a:lnTo>
                    <a:pt x="3162300" y="660400"/>
                  </a:lnTo>
                  <a:lnTo>
                    <a:pt x="3429000" y="584200"/>
                  </a:lnTo>
                  <a:lnTo>
                    <a:pt x="3568700" y="419100"/>
                  </a:lnTo>
                  <a:lnTo>
                    <a:pt x="4267200" y="444500"/>
                  </a:lnTo>
                  <a:lnTo>
                    <a:pt x="4254500" y="647700"/>
                  </a:lnTo>
                  <a:lnTo>
                    <a:pt x="4419600" y="342900"/>
                  </a:lnTo>
                  <a:lnTo>
                    <a:pt x="4305300" y="0"/>
                  </a:lnTo>
                  <a:lnTo>
                    <a:pt x="4305300" y="215900"/>
                  </a:lnTo>
                  <a:lnTo>
                    <a:pt x="2908300" y="114300"/>
                  </a:lnTo>
                  <a:lnTo>
                    <a:pt x="1282700" y="1130300"/>
                  </a:lnTo>
                  <a:lnTo>
                    <a:pt x="1320800" y="1358900"/>
                  </a:lnTo>
                  <a:lnTo>
                    <a:pt x="165100" y="1562100"/>
                  </a:lnTo>
                  <a:close/>
                </a:path>
              </a:pathLst>
            </a:custGeom>
            <a:solidFill>
              <a:schemeClr val="accent5">
                <a:alpha val="69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7628320" y="5666903"/>
              <a:ext cx="1181100" cy="2603500"/>
            </a:xfrm>
            <a:custGeom>
              <a:avLst/>
              <a:gdLst>
                <a:gd name="connsiteX0" fmla="*/ 266700 w 1181100"/>
                <a:gd name="connsiteY0" fmla="*/ 2349500 h 2603500"/>
                <a:gd name="connsiteX1" fmla="*/ 266700 w 1181100"/>
                <a:gd name="connsiteY1" fmla="*/ 1435100 h 2603500"/>
                <a:gd name="connsiteX2" fmla="*/ 495300 w 1181100"/>
                <a:gd name="connsiteY2" fmla="*/ 1435100 h 2603500"/>
                <a:gd name="connsiteX3" fmla="*/ 495300 w 1181100"/>
                <a:gd name="connsiteY3" fmla="*/ 1193800 h 2603500"/>
                <a:gd name="connsiteX4" fmla="*/ 317500 w 1181100"/>
                <a:gd name="connsiteY4" fmla="*/ 1143000 h 2603500"/>
                <a:gd name="connsiteX5" fmla="*/ 635000 w 1181100"/>
                <a:gd name="connsiteY5" fmla="*/ 228600 h 2603500"/>
                <a:gd name="connsiteX6" fmla="*/ 469900 w 1181100"/>
                <a:gd name="connsiteY6" fmla="*/ 165100 h 2603500"/>
                <a:gd name="connsiteX7" fmla="*/ 927100 w 1181100"/>
                <a:gd name="connsiteY7" fmla="*/ 0 h 2603500"/>
                <a:gd name="connsiteX8" fmla="*/ 1181100 w 1181100"/>
                <a:gd name="connsiteY8" fmla="*/ 381000 h 2603500"/>
                <a:gd name="connsiteX9" fmla="*/ 1003300 w 1181100"/>
                <a:gd name="connsiteY9" fmla="*/ 304800 h 2603500"/>
                <a:gd name="connsiteX10" fmla="*/ 850900 w 1181100"/>
                <a:gd name="connsiteY10" fmla="*/ 850900 h 2603500"/>
                <a:gd name="connsiteX11" fmla="*/ 850900 w 1181100"/>
                <a:gd name="connsiteY11" fmla="*/ 1130300 h 2603500"/>
                <a:gd name="connsiteX12" fmla="*/ 800100 w 1181100"/>
                <a:gd name="connsiteY12" fmla="*/ 1130300 h 2603500"/>
                <a:gd name="connsiteX13" fmla="*/ 800100 w 1181100"/>
                <a:gd name="connsiteY13" fmla="*/ 1295400 h 2603500"/>
                <a:gd name="connsiteX14" fmla="*/ 1104900 w 1181100"/>
                <a:gd name="connsiteY14" fmla="*/ 1612900 h 2603500"/>
                <a:gd name="connsiteX15" fmla="*/ 800100 w 1181100"/>
                <a:gd name="connsiteY15" fmla="*/ 2400300 h 2603500"/>
                <a:gd name="connsiteX16" fmla="*/ 990600 w 1181100"/>
                <a:gd name="connsiteY16" fmla="*/ 2400300 h 2603500"/>
                <a:gd name="connsiteX17" fmla="*/ 533400 w 1181100"/>
                <a:gd name="connsiteY17" fmla="*/ 2603500 h 2603500"/>
                <a:gd name="connsiteX18" fmla="*/ 0 w 1181100"/>
                <a:gd name="connsiteY18" fmla="*/ 2374900 h 2603500"/>
                <a:gd name="connsiteX19" fmla="*/ 266700 w 1181100"/>
                <a:gd name="connsiteY19" fmla="*/ 2349500 h 260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81100" h="2603500">
                  <a:moveTo>
                    <a:pt x="266700" y="2349500"/>
                  </a:moveTo>
                  <a:lnTo>
                    <a:pt x="266700" y="1435100"/>
                  </a:lnTo>
                  <a:lnTo>
                    <a:pt x="495300" y="1435100"/>
                  </a:lnTo>
                  <a:lnTo>
                    <a:pt x="495300" y="1193800"/>
                  </a:lnTo>
                  <a:lnTo>
                    <a:pt x="317500" y="1143000"/>
                  </a:lnTo>
                  <a:lnTo>
                    <a:pt x="635000" y="228600"/>
                  </a:lnTo>
                  <a:lnTo>
                    <a:pt x="469900" y="165100"/>
                  </a:lnTo>
                  <a:lnTo>
                    <a:pt x="927100" y="0"/>
                  </a:lnTo>
                  <a:lnTo>
                    <a:pt x="1181100" y="381000"/>
                  </a:lnTo>
                  <a:lnTo>
                    <a:pt x="1003300" y="304800"/>
                  </a:lnTo>
                  <a:lnTo>
                    <a:pt x="850900" y="850900"/>
                  </a:lnTo>
                  <a:lnTo>
                    <a:pt x="850900" y="1130300"/>
                  </a:lnTo>
                  <a:lnTo>
                    <a:pt x="800100" y="1130300"/>
                  </a:lnTo>
                  <a:lnTo>
                    <a:pt x="800100" y="1295400"/>
                  </a:lnTo>
                  <a:lnTo>
                    <a:pt x="1104900" y="1612900"/>
                  </a:lnTo>
                  <a:lnTo>
                    <a:pt x="800100" y="2400300"/>
                  </a:lnTo>
                  <a:lnTo>
                    <a:pt x="990600" y="2400300"/>
                  </a:lnTo>
                  <a:lnTo>
                    <a:pt x="533400" y="2603500"/>
                  </a:lnTo>
                  <a:lnTo>
                    <a:pt x="0" y="2374900"/>
                  </a:lnTo>
                  <a:lnTo>
                    <a:pt x="266700" y="2349500"/>
                  </a:lnTo>
                  <a:close/>
                </a:path>
              </a:pathLst>
            </a:custGeom>
            <a:solidFill>
              <a:schemeClr val="accent5">
                <a:alpha val="69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1309350" y="5762153"/>
              <a:ext cx="1028700" cy="2413000"/>
            </a:xfrm>
            <a:custGeom>
              <a:avLst/>
              <a:gdLst>
                <a:gd name="connsiteX0" fmla="*/ 152400 w 1028700"/>
                <a:gd name="connsiteY0" fmla="*/ 152400 h 2413000"/>
                <a:gd name="connsiteX1" fmla="*/ 152400 w 1028700"/>
                <a:gd name="connsiteY1" fmla="*/ 1104900 h 2413000"/>
                <a:gd name="connsiteX2" fmla="*/ 508000 w 1028700"/>
                <a:gd name="connsiteY2" fmla="*/ 2247900 h 2413000"/>
                <a:gd name="connsiteX3" fmla="*/ 342900 w 1028700"/>
                <a:gd name="connsiteY3" fmla="*/ 2324100 h 2413000"/>
                <a:gd name="connsiteX4" fmla="*/ 863600 w 1028700"/>
                <a:gd name="connsiteY4" fmla="*/ 2413000 h 2413000"/>
                <a:gd name="connsiteX5" fmla="*/ 1028700 w 1028700"/>
                <a:gd name="connsiteY5" fmla="*/ 2070100 h 2413000"/>
                <a:gd name="connsiteX6" fmla="*/ 850900 w 1028700"/>
                <a:gd name="connsiteY6" fmla="*/ 2159000 h 2413000"/>
                <a:gd name="connsiteX7" fmla="*/ 419100 w 1028700"/>
                <a:gd name="connsiteY7" fmla="*/ 1003300 h 2413000"/>
                <a:gd name="connsiteX8" fmla="*/ 419100 w 1028700"/>
                <a:gd name="connsiteY8" fmla="*/ 190500 h 2413000"/>
                <a:gd name="connsiteX9" fmla="*/ 584200 w 1028700"/>
                <a:gd name="connsiteY9" fmla="*/ 190500 h 2413000"/>
                <a:gd name="connsiteX10" fmla="*/ 317500 w 1028700"/>
                <a:gd name="connsiteY10" fmla="*/ 0 h 2413000"/>
                <a:gd name="connsiteX11" fmla="*/ 0 w 1028700"/>
                <a:gd name="connsiteY11" fmla="*/ 203200 h 2413000"/>
                <a:gd name="connsiteX12" fmla="*/ 152400 w 1028700"/>
                <a:gd name="connsiteY12" fmla="*/ 152400 h 241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700" h="2413000">
                  <a:moveTo>
                    <a:pt x="152400" y="152400"/>
                  </a:moveTo>
                  <a:lnTo>
                    <a:pt x="152400" y="1104900"/>
                  </a:lnTo>
                  <a:lnTo>
                    <a:pt x="508000" y="2247900"/>
                  </a:lnTo>
                  <a:lnTo>
                    <a:pt x="342900" y="2324100"/>
                  </a:lnTo>
                  <a:lnTo>
                    <a:pt x="863600" y="2413000"/>
                  </a:lnTo>
                  <a:lnTo>
                    <a:pt x="1028700" y="2070100"/>
                  </a:lnTo>
                  <a:lnTo>
                    <a:pt x="850900" y="2159000"/>
                  </a:lnTo>
                  <a:lnTo>
                    <a:pt x="419100" y="1003300"/>
                  </a:lnTo>
                  <a:lnTo>
                    <a:pt x="419100" y="190500"/>
                  </a:lnTo>
                  <a:lnTo>
                    <a:pt x="584200" y="190500"/>
                  </a:lnTo>
                  <a:lnTo>
                    <a:pt x="317500" y="0"/>
                  </a:lnTo>
                  <a:lnTo>
                    <a:pt x="0" y="203200"/>
                  </a:lnTo>
                  <a:lnTo>
                    <a:pt x="152400" y="152400"/>
                  </a:lnTo>
                  <a:close/>
                </a:path>
              </a:pathLst>
            </a:custGeom>
            <a:solidFill>
              <a:schemeClr val="accent5">
                <a:alpha val="69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5992210" y="5079528"/>
              <a:ext cx="1054100" cy="1905000"/>
            </a:xfrm>
            <a:custGeom>
              <a:avLst/>
              <a:gdLst>
                <a:gd name="connsiteX0" fmla="*/ 0 w 1054100"/>
                <a:gd name="connsiteY0" fmla="*/ 0 h 1905000"/>
                <a:gd name="connsiteX1" fmla="*/ 101600 w 1054100"/>
                <a:gd name="connsiteY1" fmla="*/ 457200 h 1905000"/>
                <a:gd name="connsiteX2" fmla="*/ 1054100 w 1054100"/>
                <a:gd name="connsiteY2" fmla="*/ 19050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1905000">
                  <a:moveTo>
                    <a:pt x="0" y="0"/>
                  </a:moveTo>
                  <a:lnTo>
                    <a:pt x="101600" y="457200"/>
                  </a:lnTo>
                  <a:lnTo>
                    <a:pt x="1054100" y="1905000"/>
                  </a:lnTo>
                </a:path>
              </a:pathLst>
            </a:custGeom>
            <a:noFill/>
            <a:ln w="152400">
              <a:solidFill>
                <a:srgbClr val="92D050"/>
              </a:solidFill>
              <a:prstDash val="sysDash"/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4514850" y="2803053"/>
              <a:ext cx="1054100" cy="1905000"/>
            </a:xfrm>
            <a:custGeom>
              <a:avLst/>
              <a:gdLst>
                <a:gd name="connsiteX0" fmla="*/ 0 w 1054100"/>
                <a:gd name="connsiteY0" fmla="*/ 0 h 1905000"/>
                <a:gd name="connsiteX1" fmla="*/ 101600 w 1054100"/>
                <a:gd name="connsiteY1" fmla="*/ 457200 h 1905000"/>
                <a:gd name="connsiteX2" fmla="*/ 1054100 w 1054100"/>
                <a:gd name="connsiteY2" fmla="*/ 19050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1905000">
                  <a:moveTo>
                    <a:pt x="0" y="0"/>
                  </a:moveTo>
                  <a:lnTo>
                    <a:pt x="101600" y="457200"/>
                  </a:lnTo>
                  <a:lnTo>
                    <a:pt x="1054100" y="1905000"/>
                  </a:lnTo>
                </a:path>
              </a:pathLst>
            </a:custGeom>
            <a:noFill/>
            <a:ln w="152400">
              <a:solidFill>
                <a:srgbClr val="92D050"/>
              </a:solidFill>
              <a:prstDash val="sysDash"/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8769350" y="7235353"/>
              <a:ext cx="2717800" cy="76200"/>
            </a:xfrm>
            <a:custGeom>
              <a:avLst/>
              <a:gdLst>
                <a:gd name="connsiteX0" fmla="*/ 0 w 2717800"/>
                <a:gd name="connsiteY0" fmla="*/ 0 h 76200"/>
                <a:gd name="connsiteX1" fmla="*/ 2717800 w 2717800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17800" h="76200">
                  <a:moveTo>
                    <a:pt x="0" y="0"/>
                  </a:moveTo>
                  <a:lnTo>
                    <a:pt x="2717800" y="76200"/>
                  </a:lnTo>
                </a:path>
              </a:pathLst>
            </a:custGeom>
            <a:noFill/>
            <a:ln w="152400">
              <a:solidFill>
                <a:srgbClr val="92D050"/>
              </a:solidFill>
              <a:prstDash val="sysDash"/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3778250" y="1787053"/>
              <a:ext cx="9486900" cy="6235700"/>
            </a:xfrm>
            <a:custGeom>
              <a:avLst/>
              <a:gdLst>
                <a:gd name="connsiteX0" fmla="*/ 0 w 9486900"/>
                <a:gd name="connsiteY0" fmla="*/ 0 h 6235700"/>
                <a:gd name="connsiteX1" fmla="*/ 927100 w 9486900"/>
                <a:gd name="connsiteY1" fmla="*/ 3632200 h 6235700"/>
                <a:gd name="connsiteX2" fmla="*/ 1371600 w 9486900"/>
                <a:gd name="connsiteY2" fmla="*/ 4064000 h 6235700"/>
                <a:gd name="connsiteX3" fmla="*/ 2603500 w 9486900"/>
                <a:gd name="connsiteY3" fmla="*/ 4876800 h 6235700"/>
                <a:gd name="connsiteX4" fmla="*/ 3873500 w 9486900"/>
                <a:gd name="connsiteY4" fmla="*/ 5600700 h 6235700"/>
                <a:gd name="connsiteX5" fmla="*/ 5562600 w 9486900"/>
                <a:gd name="connsiteY5" fmla="*/ 6235700 h 6235700"/>
                <a:gd name="connsiteX6" fmla="*/ 5892800 w 9486900"/>
                <a:gd name="connsiteY6" fmla="*/ 5994400 h 6235700"/>
                <a:gd name="connsiteX7" fmla="*/ 7023100 w 9486900"/>
                <a:gd name="connsiteY7" fmla="*/ 6146800 h 6235700"/>
                <a:gd name="connsiteX8" fmla="*/ 7556500 w 9486900"/>
                <a:gd name="connsiteY8" fmla="*/ 6045200 h 6235700"/>
                <a:gd name="connsiteX9" fmla="*/ 7797800 w 9486900"/>
                <a:gd name="connsiteY9" fmla="*/ 5854700 h 6235700"/>
                <a:gd name="connsiteX10" fmla="*/ 8509000 w 9486900"/>
                <a:gd name="connsiteY10" fmla="*/ 5575300 h 6235700"/>
                <a:gd name="connsiteX11" fmla="*/ 9486900 w 9486900"/>
                <a:gd name="connsiteY11" fmla="*/ 5207000 h 623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86900" h="6235700">
                  <a:moveTo>
                    <a:pt x="0" y="0"/>
                  </a:moveTo>
                  <a:lnTo>
                    <a:pt x="927100" y="3632200"/>
                  </a:lnTo>
                  <a:lnTo>
                    <a:pt x="1371600" y="4064000"/>
                  </a:lnTo>
                  <a:lnTo>
                    <a:pt x="2603500" y="4876800"/>
                  </a:lnTo>
                  <a:lnTo>
                    <a:pt x="3873500" y="5600700"/>
                  </a:lnTo>
                  <a:lnTo>
                    <a:pt x="5562600" y="6235700"/>
                  </a:lnTo>
                  <a:lnTo>
                    <a:pt x="5892800" y="5994400"/>
                  </a:lnTo>
                  <a:lnTo>
                    <a:pt x="7023100" y="6146800"/>
                  </a:lnTo>
                  <a:lnTo>
                    <a:pt x="7556500" y="6045200"/>
                  </a:lnTo>
                  <a:lnTo>
                    <a:pt x="7797800" y="5854700"/>
                  </a:lnTo>
                  <a:lnTo>
                    <a:pt x="8509000" y="5575300"/>
                  </a:lnTo>
                  <a:lnTo>
                    <a:pt x="9486900" y="5207000"/>
                  </a:lnTo>
                </a:path>
              </a:pathLst>
            </a:custGeom>
            <a:noFill/>
            <a:ln w="762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7692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直接连接符 7"/>
          <p:cNvSpPr>
            <a:spLocks noChangeShapeType="1"/>
          </p:cNvSpPr>
          <p:nvPr/>
        </p:nvSpPr>
        <p:spPr bwMode="auto">
          <a:xfrm flipV="1">
            <a:off x="2474823" y="164750"/>
            <a:ext cx="0" cy="485376"/>
          </a:xfrm>
          <a:prstGeom prst="line">
            <a:avLst/>
          </a:prstGeom>
          <a:noFill/>
          <a:ln w="19050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58987" tIns="79493" rIns="158987" bIns="79493"/>
          <a:lstStyle/>
          <a:p>
            <a:endParaRPr lang="zh-CN" altLang="en-US"/>
          </a:p>
        </p:txBody>
      </p:sp>
      <p:sp>
        <p:nvSpPr>
          <p:cNvPr id="3076" name="TextBox 10"/>
          <p:cNvSpPr>
            <a:spLocks noChangeArrowheads="1"/>
          </p:cNvSpPr>
          <p:nvPr/>
        </p:nvSpPr>
        <p:spPr bwMode="auto">
          <a:xfrm>
            <a:off x="2700412" y="92841"/>
            <a:ext cx="2106815" cy="69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35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规划</a:t>
            </a:r>
            <a:endParaRPr lang="zh-CN" altLang="en-US" sz="3500" b="1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" name="TextBox 11"/>
          <p:cNvSpPr>
            <a:spLocks noChangeArrowheads="1"/>
          </p:cNvSpPr>
          <p:nvPr/>
        </p:nvSpPr>
        <p:spPr bwMode="auto">
          <a:xfrm>
            <a:off x="1135905" y="164750"/>
            <a:ext cx="2677835" cy="62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Plan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4248" y="1008013"/>
            <a:ext cx="543660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Function/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功能分区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5417" y="2362283"/>
            <a:ext cx="3973267" cy="380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more mixed use</a:t>
            </a:r>
          </a:p>
          <a:p>
            <a:pPr>
              <a:lnSpc>
                <a:spcPct val="125000"/>
              </a:lnSpc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more </a:t>
            </a:r>
            <a:r>
              <a:rPr lang="en-US" altLang="zh-CN" dirty="0" err="1" smtClean="0">
                <a:latin typeface="微软雅黑" pitchFamily="34" charset="-122"/>
                <a:ea typeface="微软雅黑" pitchFamily="34" charset="-122"/>
              </a:rPr>
              <a:t>commerial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 area</a:t>
            </a:r>
          </a:p>
          <a:p>
            <a:pPr>
              <a:lnSpc>
                <a:spcPct val="125000"/>
              </a:lnSpc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more open space</a:t>
            </a:r>
          </a:p>
          <a:p>
            <a:pPr>
              <a:lnSpc>
                <a:spcPct val="125000"/>
              </a:lnSpc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more public facilities</a:t>
            </a:r>
          </a:p>
          <a:p>
            <a:pPr>
              <a:lnSpc>
                <a:spcPct val="125000"/>
              </a:lnSpc>
            </a:pP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更多：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混合使用、商业空间</a:t>
            </a: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公共空间、公共服务设施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5543550" y="1195085"/>
            <a:ext cx="9854284" cy="7023100"/>
            <a:chOff x="1171067" y="-165100"/>
            <a:chExt cx="9854284" cy="7023100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" t="3219" r="3024" b="3601"/>
            <a:stretch/>
          </p:blipFill>
          <p:spPr>
            <a:xfrm>
              <a:off x="1240220" y="-11931"/>
              <a:ext cx="9785131" cy="6869931"/>
            </a:xfrm>
            <a:prstGeom prst="rect">
              <a:avLst/>
            </a:prstGeom>
          </p:spPr>
        </p:pic>
        <p:sp>
          <p:nvSpPr>
            <p:cNvPr id="74" name="任意多边形 73"/>
            <p:cNvSpPr/>
            <p:nvPr/>
          </p:nvSpPr>
          <p:spPr>
            <a:xfrm>
              <a:off x="1524000" y="1752600"/>
              <a:ext cx="139700" cy="12700"/>
            </a:xfrm>
            <a:custGeom>
              <a:avLst/>
              <a:gdLst>
                <a:gd name="connsiteX0" fmla="*/ 0 w 139700"/>
                <a:gd name="connsiteY0" fmla="*/ 12700 h 12700"/>
                <a:gd name="connsiteX1" fmla="*/ 0 w 139700"/>
                <a:gd name="connsiteY1" fmla="*/ 12700 h 12700"/>
                <a:gd name="connsiteX2" fmla="*/ 139700 w 139700"/>
                <a:gd name="connsiteY2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700" h="12700">
                  <a:moveTo>
                    <a:pt x="0" y="12700"/>
                  </a:moveTo>
                  <a:lnTo>
                    <a:pt x="0" y="12700"/>
                  </a:lnTo>
                  <a:lnTo>
                    <a:pt x="13970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5" name="任意多边形 74"/>
            <p:cNvSpPr/>
            <p:nvPr/>
          </p:nvSpPr>
          <p:spPr>
            <a:xfrm>
              <a:off x="1308100" y="-165100"/>
              <a:ext cx="5092700" cy="1866900"/>
            </a:xfrm>
            <a:custGeom>
              <a:avLst/>
              <a:gdLst>
                <a:gd name="connsiteX0" fmla="*/ 0 w 5092700"/>
                <a:gd name="connsiteY0" fmla="*/ 1866900 h 1866900"/>
                <a:gd name="connsiteX1" fmla="*/ 1016000 w 5092700"/>
                <a:gd name="connsiteY1" fmla="*/ 1485900 h 1866900"/>
                <a:gd name="connsiteX2" fmla="*/ 876300 w 5092700"/>
                <a:gd name="connsiteY2" fmla="*/ 1117600 h 1866900"/>
                <a:gd name="connsiteX3" fmla="*/ 1625600 w 5092700"/>
                <a:gd name="connsiteY3" fmla="*/ 965200 h 1866900"/>
                <a:gd name="connsiteX4" fmla="*/ 1638300 w 5092700"/>
                <a:gd name="connsiteY4" fmla="*/ 1219200 h 1866900"/>
                <a:gd name="connsiteX5" fmla="*/ 1866900 w 5092700"/>
                <a:gd name="connsiteY5" fmla="*/ 1689100 h 1866900"/>
                <a:gd name="connsiteX6" fmla="*/ 2400300 w 5092700"/>
                <a:gd name="connsiteY6" fmla="*/ 1422400 h 1866900"/>
                <a:gd name="connsiteX7" fmla="*/ 2463800 w 5092700"/>
                <a:gd name="connsiteY7" fmla="*/ 1435100 h 1866900"/>
                <a:gd name="connsiteX8" fmla="*/ 2565400 w 5092700"/>
                <a:gd name="connsiteY8" fmla="*/ 1612900 h 1866900"/>
                <a:gd name="connsiteX9" fmla="*/ 2921000 w 5092700"/>
                <a:gd name="connsiteY9" fmla="*/ 1447800 h 1866900"/>
                <a:gd name="connsiteX10" fmla="*/ 3073400 w 5092700"/>
                <a:gd name="connsiteY10" fmla="*/ 1384300 h 1866900"/>
                <a:gd name="connsiteX11" fmla="*/ 3429000 w 5092700"/>
                <a:gd name="connsiteY11" fmla="*/ 977900 h 1866900"/>
                <a:gd name="connsiteX12" fmla="*/ 3683000 w 5092700"/>
                <a:gd name="connsiteY12" fmla="*/ 558800 h 1866900"/>
                <a:gd name="connsiteX13" fmla="*/ 5092700 w 5092700"/>
                <a:gd name="connsiteY13" fmla="*/ 0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92700" h="1866900">
                  <a:moveTo>
                    <a:pt x="0" y="1866900"/>
                  </a:moveTo>
                  <a:lnTo>
                    <a:pt x="1016000" y="1485900"/>
                  </a:lnTo>
                  <a:lnTo>
                    <a:pt x="876300" y="1117600"/>
                  </a:lnTo>
                  <a:lnTo>
                    <a:pt x="1625600" y="965200"/>
                  </a:lnTo>
                  <a:lnTo>
                    <a:pt x="1638300" y="1219200"/>
                  </a:lnTo>
                  <a:lnTo>
                    <a:pt x="1866900" y="1689100"/>
                  </a:lnTo>
                  <a:lnTo>
                    <a:pt x="2400300" y="1422400"/>
                  </a:lnTo>
                  <a:lnTo>
                    <a:pt x="2463800" y="1435100"/>
                  </a:lnTo>
                  <a:lnTo>
                    <a:pt x="2565400" y="1612900"/>
                  </a:lnTo>
                  <a:lnTo>
                    <a:pt x="2921000" y="1447800"/>
                  </a:lnTo>
                  <a:lnTo>
                    <a:pt x="3073400" y="1384300"/>
                  </a:lnTo>
                  <a:lnTo>
                    <a:pt x="3429000" y="977900"/>
                  </a:lnTo>
                  <a:lnTo>
                    <a:pt x="3683000" y="558800"/>
                  </a:lnTo>
                  <a:lnTo>
                    <a:pt x="5092700" y="0"/>
                  </a:lnTo>
                </a:path>
              </a:pathLst>
            </a:custGeom>
            <a:noFill/>
            <a:ln w="38100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6" name="任意多边形 75"/>
            <p:cNvSpPr/>
            <p:nvPr/>
          </p:nvSpPr>
          <p:spPr>
            <a:xfrm>
              <a:off x="1397000" y="2019300"/>
              <a:ext cx="5397500" cy="1511300"/>
            </a:xfrm>
            <a:custGeom>
              <a:avLst/>
              <a:gdLst>
                <a:gd name="connsiteX0" fmla="*/ 0 w 5397500"/>
                <a:gd name="connsiteY0" fmla="*/ 1511300 h 1511300"/>
                <a:gd name="connsiteX1" fmla="*/ 0 w 5397500"/>
                <a:gd name="connsiteY1" fmla="*/ 1511300 h 1511300"/>
                <a:gd name="connsiteX2" fmla="*/ 1485900 w 5397500"/>
                <a:gd name="connsiteY2" fmla="*/ 1244600 h 1511300"/>
                <a:gd name="connsiteX3" fmla="*/ 1422400 w 5397500"/>
                <a:gd name="connsiteY3" fmla="*/ 1079500 h 1511300"/>
                <a:gd name="connsiteX4" fmla="*/ 2819400 w 5397500"/>
                <a:gd name="connsiteY4" fmla="*/ 165100 h 1511300"/>
                <a:gd name="connsiteX5" fmla="*/ 3035300 w 5397500"/>
                <a:gd name="connsiteY5" fmla="*/ 25400 h 1511300"/>
                <a:gd name="connsiteX6" fmla="*/ 3149600 w 5397500"/>
                <a:gd name="connsiteY6" fmla="*/ 0 h 1511300"/>
                <a:gd name="connsiteX7" fmla="*/ 5397500 w 5397500"/>
                <a:gd name="connsiteY7" fmla="*/ 177800 h 151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7500" h="1511300">
                  <a:moveTo>
                    <a:pt x="0" y="1511300"/>
                  </a:moveTo>
                  <a:lnTo>
                    <a:pt x="0" y="1511300"/>
                  </a:lnTo>
                  <a:lnTo>
                    <a:pt x="1485900" y="1244600"/>
                  </a:lnTo>
                  <a:lnTo>
                    <a:pt x="1422400" y="1079500"/>
                  </a:lnTo>
                  <a:lnTo>
                    <a:pt x="2819400" y="165100"/>
                  </a:lnTo>
                  <a:lnTo>
                    <a:pt x="3035300" y="25400"/>
                  </a:lnTo>
                  <a:lnTo>
                    <a:pt x="3149600" y="0"/>
                  </a:lnTo>
                  <a:lnTo>
                    <a:pt x="5397500" y="177800"/>
                  </a:lnTo>
                </a:path>
              </a:pathLst>
            </a:custGeom>
            <a:noFill/>
            <a:ln w="38100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7" name="任意多边形 76"/>
            <p:cNvSpPr/>
            <p:nvPr/>
          </p:nvSpPr>
          <p:spPr>
            <a:xfrm>
              <a:off x="1841500" y="2311400"/>
              <a:ext cx="5168900" cy="3937000"/>
            </a:xfrm>
            <a:custGeom>
              <a:avLst/>
              <a:gdLst>
                <a:gd name="connsiteX0" fmla="*/ 0 w 5168900"/>
                <a:gd name="connsiteY0" fmla="*/ 3937000 h 3937000"/>
                <a:gd name="connsiteX1" fmla="*/ 1955800 w 5168900"/>
                <a:gd name="connsiteY1" fmla="*/ 1968500 h 3937000"/>
                <a:gd name="connsiteX2" fmla="*/ 1866900 w 5168900"/>
                <a:gd name="connsiteY2" fmla="*/ 1739900 h 3937000"/>
                <a:gd name="connsiteX3" fmla="*/ 1841500 w 5168900"/>
                <a:gd name="connsiteY3" fmla="*/ 1536700 h 3937000"/>
                <a:gd name="connsiteX4" fmla="*/ 1828800 w 5168900"/>
                <a:gd name="connsiteY4" fmla="*/ 1409700 h 3937000"/>
                <a:gd name="connsiteX5" fmla="*/ 1816100 w 5168900"/>
                <a:gd name="connsiteY5" fmla="*/ 1104900 h 3937000"/>
                <a:gd name="connsiteX6" fmla="*/ 2387600 w 5168900"/>
                <a:gd name="connsiteY6" fmla="*/ 508000 h 3937000"/>
                <a:gd name="connsiteX7" fmla="*/ 2489200 w 5168900"/>
                <a:gd name="connsiteY7" fmla="*/ 444500 h 3937000"/>
                <a:gd name="connsiteX8" fmla="*/ 2616200 w 5168900"/>
                <a:gd name="connsiteY8" fmla="*/ 444500 h 3937000"/>
                <a:gd name="connsiteX9" fmla="*/ 2743200 w 5168900"/>
                <a:gd name="connsiteY9" fmla="*/ 381000 h 3937000"/>
                <a:gd name="connsiteX10" fmla="*/ 2832100 w 5168900"/>
                <a:gd name="connsiteY10" fmla="*/ 304800 h 3937000"/>
                <a:gd name="connsiteX11" fmla="*/ 2984500 w 5168900"/>
                <a:gd name="connsiteY11" fmla="*/ 215900 h 3937000"/>
                <a:gd name="connsiteX12" fmla="*/ 3111500 w 5168900"/>
                <a:gd name="connsiteY12" fmla="*/ 152400 h 3937000"/>
                <a:gd name="connsiteX13" fmla="*/ 3238500 w 5168900"/>
                <a:gd name="connsiteY13" fmla="*/ 12700 h 3937000"/>
                <a:gd name="connsiteX14" fmla="*/ 3314700 w 5168900"/>
                <a:gd name="connsiteY14" fmla="*/ 0 h 3937000"/>
                <a:gd name="connsiteX15" fmla="*/ 3454400 w 5168900"/>
                <a:gd name="connsiteY15" fmla="*/ 12700 h 3937000"/>
                <a:gd name="connsiteX16" fmla="*/ 3556000 w 5168900"/>
                <a:gd name="connsiteY16" fmla="*/ 12700 h 3937000"/>
                <a:gd name="connsiteX17" fmla="*/ 5168900 w 5168900"/>
                <a:gd name="connsiteY17" fmla="*/ 152400 h 393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68900" h="3937000">
                  <a:moveTo>
                    <a:pt x="0" y="3937000"/>
                  </a:moveTo>
                  <a:lnTo>
                    <a:pt x="1955800" y="1968500"/>
                  </a:lnTo>
                  <a:lnTo>
                    <a:pt x="1866900" y="1739900"/>
                  </a:lnTo>
                  <a:lnTo>
                    <a:pt x="1841500" y="1536700"/>
                  </a:lnTo>
                  <a:lnTo>
                    <a:pt x="1828800" y="1409700"/>
                  </a:lnTo>
                  <a:lnTo>
                    <a:pt x="1816100" y="1104900"/>
                  </a:lnTo>
                  <a:lnTo>
                    <a:pt x="2387600" y="508000"/>
                  </a:lnTo>
                  <a:lnTo>
                    <a:pt x="2489200" y="444500"/>
                  </a:lnTo>
                  <a:lnTo>
                    <a:pt x="2616200" y="444500"/>
                  </a:lnTo>
                  <a:lnTo>
                    <a:pt x="2743200" y="381000"/>
                  </a:lnTo>
                  <a:lnTo>
                    <a:pt x="2832100" y="304800"/>
                  </a:lnTo>
                  <a:lnTo>
                    <a:pt x="2984500" y="215900"/>
                  </a:lnTo>
                  <a:lnTo>
                    <a:pt x="3111500" y="152400"/>
                  </a:lnTo>
                  <a:lnTo>
                    <a:pt x="3238500" y="12700"/>
                  </a:lnTo>
                  <a:lnTo>
                    <a:pt x="3314700" y="0"/>
                  </a:lnTo>
                  <a:lnTo>
                    <a:pt x="3454400" y="12700"/>
                  </a:lnTo>
                  <a:lnTo>
                    <a:pt x="3556000" y="12700"/>
                  </a:lnTo>
                  <a:lnTo>
                    <a:pt x="5168900" y="152400"/>
                  </a:lnTo>
                </a:path>
              </a:pathLst>
            </a:custGeom>
            <a:noFill/>
            <a:ln w="38100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8" name="任意多边形 77"/>
            <p:cNvSpPr/>
            <p:nvPr/>
          </p:nvSpPr>
          <p:spPr>
            <a:xfrm>
              <a:off x="4508500" y="4254500"/>
              <a:ext cx="1346200" cy="1663700"/>
            </a:xfrm>
            <a:custGeom>
              <a:avLst/>
              <a:gdLst>
                <a:gd name="connsiteX0" fmla="*/ 0 w 1308100"/>
                <a:gd name="connsiteY0" fmla="*/ 1651000 h 1651000"/>
                <a:gd name="connsiteX1" fmla="*/ 1308100 w 1308100"/>
                <a:gd name="connsiteY1" fmla="*/ 0 h 1651000"/>
                <a:gd name="connsiteX2" fmla="*/ 1308100 w 1308100"/>
                <a:gd name="connsiteY2" fmla="*/ 0 h 165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100" h="1651000">
                  <a:moveTo>
                    <a:pt x="0" y="1651000"/>
                  </a:moveTo>
                  <a:lnTo>
                    <a:pt x="1308100" y="0"/>
                  </a:lnTo>
                  <a:lnTo>
                    <a:pt x="1308100" y="0"/>
                  </a:lnTo>
                </a:path>
              </a:pathLst>
            </a:custGeom>
            <a:noFill/>
            <a:ln w="38100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9" name="任意多边形 78"/>
            <p:cNvSpPr/>
            <p:nvPr/>
          </p:nvSpPr>
          <p:spPr>
            <a:xfrm>
              <a:off x="5740400" y="4254500"/>
              <a:ext cx="431800" cy="1917700"/>
            </a:xfrm>
            <a:custGeom>
              <a:avLst/>
              <a:gdLst>
                <a:gd name="connsiteX0" fmla="*/ 0 w 431800"/>
                <a:gd name="connsiteY0" fmla="*/ 1917700 h 1917700"/>
                <a:gd name="connsiteX1" fmla="*/ 0 w 431800"/>
                <a:gd name="connsiteY1" fmla="*/ 1206500 h 1917700"/>
                <a:gd name="connsiteX2" fmla="*/ 127000 w 431800"/>
                <a:gd name="connsiteY2" fmla="*/ 1193800 h 1917700"/>
                <a:gd name="connsiteX3" fmla="*/ 254000 w 431800"/>
                <a:gd name="connsiteY3" fmla="*/ 1193800 h 1917700"/>
                <a:gd name="connsiteX4" fmla="*/ 254000 w 431800"/>
                <a:gd name="connsiteY4" fmla="*/ 1016000 h 1917700"/>
                <a:gd name="connsiteX5" fmla="*/ 76200 w 431800"/>
                <a:gd name="connsiteY5" fmla="*/ 939800 h 1917700"/>
                <a:gd name="connsiteX6" fmla="*/ 431800 w 431800"/>
                <a:gd name="connsiteY6" fmla="*/ 0 h 191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1800" h="1917700">
                  <a:moveTo>
                    <a:pt x="0" y="1917700"/>
                  </a:moveTo>
                  <a:lnTo>
                    <a:pt x="0" y="1206500"/>
                  </a:lnTo>
                  <a:lnTo>
                    <a:pt x="127000" y="1193800"/>
                  </a:lnTo>
                  <a:lnTo>
                    <a:pt x="254000" y="1193800"/>
                  </a:lnTo>
                  <a:lnTo>
                    <a:pt x="254000" y="1016000"/>
                  </a:lnTo>
                  <a:lnTo>
                    <a:pt x="76200" y="939800"/>
                  </a:lnTo>
                  <a:lnTo>
                    <a:pt x="431800" y="0"/>
                  </a:lnTo>
                </a:path>
              </a:pathLst>
            </a:custGeom>
            <a:noFill/>
            <a:ln w="38100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0" name="任意多边形 79"/>
            <p:cNvSpPr/>
            <p:nvPr/>
          </p:nvSpPr>
          <p:spPr>
            <a:xfrm>
              <a:off x="6273800" y="3822700"/>
              <a:ext cx="444500" cy="2628900"/>
            </a:xfrm>
            <a:custGeom>
              <a:avLst/>
              <a:gdLst>
                <a:gd name="connsiteX0" fmla="*/ 12700 w 444500"/>
                <a:gd name="connsiteY0" fmla="*/ 2628900 h 2628900"/>
                <a:gd name="connsiteX1" fmla="*/ 304800 w 444500"/>
                <a:gd name="connsiteY1" fmla="*/ 1803400 h 2628900"/>
                <a:gd name="connsiteX2" fmla="*/ 0 w 444500"/>
                <a:gd name="connsiteY2" fmla="*/ 1524000 h 2628900"/>
                <a:gd name="connsiteX3" fmla="*/ 0 w 444500"/>
                <a:gd name="connsiteY3" fmla="*/ 1346200 h 2628900"/>
                <a:gd name="connsiteX4" fmla="*/ 444500 w 444500"/>
                <a:gd name="connsiteY4" fmla="*/ 1346200 h 2628900"/>
                <a:gd name="connsiteX5" fmla="*/ 444500 w 444500"/>
                <a:gd name="connsiteY5" fmla="*/ 0 h 262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4500" h="2628900">
                  <a:moveTo>
                    <a:pt x="12700" y="2628900"/>
                  </a:moveTo>
                  <a:lnTo>
                    <a:pt x="304800" y="1803400"/>
                  </a:lnTo>
                  <a:lnTo>
                    <a:pt x="0" y="1524000"/>
                  </a:lnTo>
                  <a:lnTo>
                    <a:pt x="0" y="1346200"/>
                  </a:lnTo>
                  <a:lnTo>
                    <a:pt x="444500" y="1346200"/>
                  </a:lnTo>
                  <a:lnTo>
                    <a:pt x="444500" y="0"/>
                  </a:lnTo>
                </a:path>
              </a:pathLst>
            </a:custGeom>
            <a:noFill/>
            <a:ln w="38100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9131300" y="3860800"/>
              <a:ext cx="660400" cy="2514600"/>
            </a:xfrm>
            <a:custGeom>
              <a:avLst/>
              <a:gdLst>
                <a:gd name="connsiteX0" fmla="*/ 0 w 660400"/>
                <a:gd name="connsiteY0" fmla="*/ 0 h 2514600"/>
                <a:gd name="connsiteX1" fmla="*/ 139700 w 660400"/>
                <a:gd name="connsiteY1" fmla="*/ 1206500 h 2514600"/>
                <a:gd name="connsiteX2" fmla="*/ 660400 w 660400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0400" h="2514600">
                  <a:moveTo>
                    <a:pt x="0" y="0"/>
                  </a:moveTo>
                  <a:lnTo>
                    <a:pt x="139700" y="1206500"/>
                  </a:lnTo>
                  <a:lnTo>
                    <a:pt x="660400" y="2514600"/>
                  </a:lnTo>
                </a:path>
              </a:pathLst>
            </a:custGeom>
            <a:noFill/>
            <a:ln w="38100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2" name="任意多边形 81"/>
            <p:cNvSpPr/>
            <p:nvPr/>
          </p:nvSpPr>
          <p:spPr>
            <a:xfrm>
              <a:off x="2222500" y="838200"/>
              <a:ext cx="1346200" cy="1930400"/>
            </a:xfrm>
            <a:custGeom>
              <a:avLst/>
              <a:gdLst>
                <a:gd name="connsiteX0" fmla="*/ 0 w 1346200"/>
                <a:gd name="connsiteY0" fmla="*/ 139700 h 1930400"/>
                <a:gd name="connsiteX1" fmla="*/ 685800 w 1346200"/>
                <a:gd name="connsiteY1" fmla="*/ 0 h 1930400"/>
                <a:gd name="connsiteX2" fmla="*/ 749300 w 1346200"/>
                <a:gd name="connsiteY2" fmla="*/ 292100 h 1930400"/>
                <a:gd name="connsiteX3" fmla="*/ 1346200 w 1346200"/>
                <a:gd name="connsiteY3" fmla="*/ 1727200 h 1930400"/>
                <a:gd name="connsiteX4" fmla="*/ 1028700 w 1346200"/>
                <a:gd name="connsiteY4" fmla="*/ 1930400 h 1930400"/>
                <a:gd name="connsiteX5" fmla="*/ 114300 w 1346200"/>
                <a:gd name="connsiteY5" fmla="*/ 571500 h 1930400"/>
                <a:gd name="connsiteX6" fmla="*/ 0 w 1346200"/>
                <a:gd name="connsiteY6" fmla="*/ 139700 h 193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200" h="1930400">
                  <a:moveTo>
                    <a:pt x="0" y="139700"/>
                  </a:moveTo>
                  <a:lnTo>
                    <a:pt x="685800" y="0"/>
                  </a:lnTo>
                  <a:lnTo>
                    <a:pt x="749300" y="292100"/>
                  </a:lnTo>
                  <a:lnTo>
                    <a:pt x="1346200" y="1727200"/>
                  </a:lnTo>
                  <a:lnTo>
                    <a:pt x="1028700" y="1930400"/>
                  </a:lnTo>
                  <a:lnTo>
                    <a:pt x="114300" y="571500"/>
                  </a:lnTo>
                  <a:lnTo>
                    <a:pt x="0" y="139700"/>
                  </a:lnTo>
                  <a:close/>
                </a:path>
              </a:pathLst>
            </a:custGeom>
            <a:solidFill>
              <a:schemeClr val="accent2">
                <a:alpha val="64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2146300" y="1384300"/>
              <a:ext cx="1066800" cy="1917700"/>
            </a:xfrm>
            <a:custGeom>
              <a:avLst/>
              <a:gdLst>
                <a:gd name="connsiteX0" fmla="*/ 0 w 1066800"/>
                <a:gd name="connsiteY0" fmla="*/ 88900 h 1917700"/>
                <a:gd name="connsiteX1" fmla="*/ 393700 w 1066800"/>
                <a:gd name="connsiteY1" fmla="*/ 1917700 h 1917700"/>
                <a:gd name="connsiteX2" fmla="*/ 673100 w 1066800"/>
                <a:gd name="connsiteY2" fmla="*/ 1879600 h 1917700"/>
                <a:gd name="connsiteX3" fmla="*/ 622300 w 1066800"/>
                <a:gd name="connsiteY3" fmla="*/ 1651000 h 1917700"/>
                <a:gd name="connsiteX4" fmla="*/ 1066800 w 1066800"/>
                <a:gd name="connsiteY4" fmla="*/ 1397000 h 1917700"/>
                <a:gd name="connsiteX5" fmla="*/ 139700 w 1066800"/>
                <a:gd name="connsiteY5" fmla="*/ 0 h 1917700"/>
                <a:gd name="connsiteX6" fmla="*/ 0 w 1066800"/>
                <a:gd name="connsiteY6" fmla="*/ 88900 h 191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800" h="1917700">
                  <a:moveTo>
                    <a:pt x="0" y="88900"/>
                  </a:moveTo>
                  <a:lnTo>
                    <a:pt x="393700" y="1917700"/>
                  </a:lnTo>
                  <a:lnTo>
                    <a:pt x="673100" y="1879600"/>
                  </a:lnTo>
                  <a:lnTo>
                    <a:pt x="622300" y="1651000"/>
                  </a:lnTo>
                  <a:lnTo>
                    <a:pt x="1066800" y="1397000"/>
                  </a:lnTo>
                  <a:lnTo>
                    <a:pt x="139700" y="0"/>
                  </a:lnTo>
                  <a:lnTo>
                    <a:pt x="0" y="88900"/>
                  </a:lnTo>
                  <a:close/>
                </a:path>
              </a:pathLst>
            </a:custGeom>
            <a:solidFill>
              <a:srgbClr val="FF0000">
                <a:alpha val="64000"/>
              </a:srgb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4" name="任意多边形 83"/>
            <p:cNvSpPr/>
            <p:nvPr/>
          </p:nvSpPr>
          <p:spPr>
            <a:xfrm>
              <a:off x="3670300" y="3136900"/>
              <a:ext cx="1930400" cy="1981200"/>
            </a:xfrm>
            <a:custGeom>
              <a:avLst/>
              <a:gdLst>
                <a:gd name="connsiteX0" fmla="*/ 279400 w 1930400"/>
                <a:gd name="connsiteY0" fmla="*/ 0 h 1981200"/>
                <a:gd name="connsiteX1" fmla="*/ 0 w 1930400"/>
                <a:gd name="connsiteY1" fmla="*/ 254000 h 1981200"/>
                <a:gd name="connsiteX2" fmla="*/ 12700 w 1930400"/>
                <a:gd name="connsiteY2" fmla="*/ 800100 h 1981200"/>
                <a:gd name="connsiteX3" fmla="*/ 101600 w 1930400"/>
                <a:gd name="connsiteY3" fmla="*/ 1092200 h 1981200"/>
                <a:gd name="connsiteX4" fmla="*/ 177800 w 1930400"/>
                <a:gd name="connsiteY4" fmla="*/ 1219200 h 1981200"/>
                <a:gd name="connsiteX5" fmla="*/ 1397000 w 1930400"/>
                <a:gd name="connsiteY5" fmla="*/ 1981200 h 1981200"/>
                <a:gd name="connsiteX6" fmla="*/ 1930400 w 1930400"/>
                <a:gd name="connsiteY6" fmla="*/ 1358900 h 1981200"/>
                <a:gd name="connsiteX7" fmla="*/ 279400 w 1930400"/>
                <a:gd name="connsiteY7" fmla="*/ 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0400" h="1981200">
                  <a:moveTo>
                    <a:pt x="279400" y="0"/>
                  </a:moveTo>
                  <a:lnTo>
                    <a:pt x="0" y="254000"/>
                  </a:lnTo>
                  <a:lnTo>
                    <a:pt x="12700" y="800100"/>
                  </a:lnTo>
                  <a:lnTo>
                    <a:pt x="101600" y="1092200"/>
                  </a:lnTo>
                  <a:lnTo>
                    <a:pt x="177800" y="1219200"/>
                  </a:lnTo>
                  <a:lnTo>
                    <a:pt x="1397000" y="1981200"/>
                  </a:lnTo>
                  <a:lnTo>
                    <a:pt x="1930400" y="1358900"/>
                  </a:lnTo>
                  <a:lnTo>
                    <a:pt x="279400" y="0"/>
                  </a:lnTo>
                  <a:close/>
                </a:path>
              </a:pathLst>
            </a:custGeom>
            <a:solidFill>
              <a:schemeClr val="accent4">
                <a:alpha val="54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5" name="任意多边形 84"/>
            <p:cNvSpPr/>
            <p:nvPr/>
          </p:nvSpPr>
          <p:spPr>
            <a:xfrm>
              <a:off x="5092700" y="4559300"/>
              <a:ext cx="901700" cy="1028700"/>
            </a:xfrm>
            <a:custGeom>
              <a:avLst/>
              <a:gdLst>
                <a:gd name="connsiteX0" fmla="*/ 571500 w 901700"/>
                <a:gd name="connsiteY0" fmla="*/ 0 h 1028700"/>
                <a:gd name="connsiteX1" fmla="*/ 850900 w 901700"/>
                <a:gd name="connsiteY1" fmla="*/ 266700 h 1028700"/>
                <a:gd name="connsiteX2" fmla="*/ 723900 w 901700"/>
                <a:gd name="connsiteY2" fmla="*/ 647700 h 1028700"/>
                <a:gd name="connsiteX3" fmla="*/ 901700 w 901700"/>
                <a:gd name="connsiteY3" fmla="*/ 723900 h 1028700"/>
                <a:gd name="connsiteX4" fmla="*/ 901700 w 901700"/>
                <a:gd name="connsiteY4" fmla="*/ 914400 h 1028700"/>
                <a:gd name="connsiteX5" fmla="*/ 647700 w 901700"/>
                <a:gd name="connsiteY5" fmla="*/ 889000 h 1028700"/>
                <a:gd name="connsiteX6" fmla="*/ 647700 w 901700"/>
                <a:gd name="connsiteY6" fmla="*/ 1028700 h 1028700"/>
                <a:gd name="connsiteX7" fmla="*/ 0 w 901700"/>
                <a:gd name="connsiteY7" fmla="*/ 673100 h 1028700"/>
                <a:gd name="connsiteX8" fmla="*/ 571500 w 901700"/>
                <a:gd name="connsiteY8" fmla="*/ 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1700" h="1028700">
                  <a:moveTo>
                    <a:pt x="571500" y="0"/>
                  </a:moveTo>
                  <a:lnTo>
                    <a:pt x="850900" y="266700"/>
                  </a:lnTo>
                  <a:lnTo>
                    <a:pt x="723900" y="647700"/>
                  </a:lnTo>
                  <a:lnTo>
                    <a:pt x="901700" y="723900"/>
                  </a:lnTo>
                  <a:lnTo>
                    <a:pt x="901700" y="914400"/>
                  </a:lnTo>
                  <a:lnTo>
                    <a:pt x="647700" y="889000"/>
                  </a:lnTo>
                  <a:lnTo>
                    <a:pt x="647700" y="1028700"/>
                  </a:lnTo>
                  <a:lnTo>
                    <a:pt x="0" y="673100"/>
                  </a:lnTo>
                  <a:lnTo>
                    <a:pt x="571500" y="0"/>
                  </a:lnTo>
                  <a:close/>
                </a:path>
              </a:pathLst>
            </a:custGeom>
            <a:solidFill>
              <a:srgbClr val="7030A0">
                <a:alpha val="4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6" name="任意多边形 85"/>
            <p:cNvSpPr/>
            <p:nvPr/>
          </p:nvSpPr>
          <p:spPr>
            <a:xfrm>
              <a:off x="6350000" y="5143500"/>
              <a:ext cx="3136900" cy="1117600"/>
            </a:xfrm>
            <a:custGeom>
              <a:avLst/>
              <a:gdLst>
                <a:gd name="connsiteX0" fmla="*/ 444500 w 3136900"/>
                <a:gd name="connsiteY0" fmla="*/ 0 h 1117600"/>
                <a:gd name="connsiteX1" fmla="*/ 2908300 w 3136900"/>
                <a:gd name="connsiteY1" fmla="*/ 0 h 1117600"/>
                <a:gd name="connsiteX2" fmla="*/ 3136900 w 3136900"/>
                <a:gd name="connsiteY2" fmla="*/ 723900 h 1117600"/>
                <a:gd name="connsiteX3" fmla="*/ 2717800 w 3136900"/>
                <a:gd name="connsiteY3" fmla="*/ 965200 h 1117600"/>
                <a:gd name="connsiteX4" fmla="*/ 2463800 w 3136900"/>
                <a:gd name="connsiteY4" fmla="*/ 1041400 h 1117600"/>
                <a:gd name="connsiteX5" fmla="*/ 2336800 w 3136900"/>
                <a:gd name="connsiteY5" fmla="*/ 1054100 h 1117600"/>
                <a:gd name="connsiteX6" fmla="*/ 1079500 w 3136900"/>
                <a:gd name="connsiteY6" fmla="*/ 939800 h 1117600"/>
                <a:gd name="connsiteX7" fmla="*/ 965200 w 3136900"/>
                <a:gd name="connsiteY7" fmla="*/ 1117600 h 1117600"/>
                <a:gd name="connsiteX8" fmla="*/ 165100 w 3136900"/>
                <a:gd name="connsiteY8" fmla="*/ 901700 h 1117600"/>
                <a:gd name="connsiteX9" fmla="*/ 342900 w 3136900"/>
                <a:gd name="connsiteY9" fmla="*/ 469900 h 1117600"/>
                <a:gd name="connsiteX10" fmla="*/ 38100 w 3136900"/>
                <a:gd name="connsiteY10" fmla="*/ 241300 h 1117600"/>
                <a:gd name="connsiteX11" fmla="*/ 0 w 3136900"/>
                <a:gd name="connsiteY11" fmla="*/ 50800 h 1117600"/>
                <a:gd name="connsiteX12" fmla="*/ 419100 w 3136900"/>
                <a:gd name="connsiteY12" fmla="*/ 50800 h 1117600"/>
                <a:gd name="connsiteX13" fmla="*/ 444500 w 3136900"/>
                <a:gd name="connsiteY13" fmla="*/ 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36900" h="1117600">
                  <a:moveTo>
                    <a:pt x="444500" y="0"/>
                  </a:moveTo>
                  <a:lnTo>
                    <a:pt x="2908300" y="0"/>
                  </a:lnTo>
                  <a:lnTo>
                    <a:pt x="3136900" y="723900"/>
                  </a:lnTo>
                  <a:lnTo>
                    <a:pt x="2717800" y="965200"/>
                  </a:lnTo>
                  <a:lnTo>
                    <a:pt x="2463800" y="1041400"/>
                  </a:lnTo>
                  <a:lnTo>
                    <a:pt x="2336800" y="1054100"/>
                  </a:lnTo>
                  <a:lnTo>
                    <a:pt x="1079500" y="939800"/>
                  </a:lnTo>
                  <a:lnTo>
                    <a:pt x="965200" y="1117600"/>
                  </a:lnTo>
                  <a:lnTo>
                    <a:pt x="165100" y="901700"/>
                  </a:lnTo>
                  <a:lnTo>
                    <a:pt x="342900" y="469900"/>
                  </a:lnTo>
                  <a:lnTo>
                    <a:pt x="38100" y="241300"/>
                  </a:lnTo>
                  <a:lnTo>
                    <a:pt x="0" y="50800"/>
                  </a:lnTo>
                  <a:lnTo>
                    <a:pt x="419100" y="50800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C00000">
                <a:alpha val="54000"/>
              </a:srgb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7" name="文本框 1"/>
            <p:cNvSpPr txBox="1"/>
            <p:nvPr/>
          </p:nvSpPr>
          <p:spPr>
            <a:xfrm>
              <a:off x="3260216" y="1611352"/>
              <a:ext cx="1376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latin typeface="微软雅黑" pitchFamily="34" charset="-122"/>
                  <a:ea typeface="微软雅黑" pitchFamily="34" charset="-122"/>
                </a:rPr>
                <a:t>Mixed-Use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8" name="文本框 17"/>
            <p:cNvSpPr txBox="1"/>
            <p:nvPr/>
          </p:nvSpPr>
          <p:spPr>
            <a:xfrm>
              <a:off x="1171067" y="2248416"/>
              <a:ext cx="14893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latin typeface="微软雅黑" pitchFamily="34" charset="-122"/>
                  <a:ea typeface="微软雅黑" pitchFamily="34" charset="-122"/>
                </a:rPr>
                <a:t>Fish-market</a:t>
              </a:r>
            </a:p>
            <a:p>
              <a:r>
                <a:rPr lang="en-US" altLang="zh-CN" dirty="0">
                  <a:latin typeface="微软雅黑" pitchFamily="34" charset="-122"/>
                  <a:ea typeface="微软雅黑" pitchFamily="34" charset="-122"/>
                </a:rPr>
                <a:t>R</a:t>
              </a:r>
              <a:r>
                <a:rPr lang="en-US" altLang="zh-CN" dirty="0" smtClean="0">
                  <a:latin typeface="微软雅黑" pitchFamily="34" charset="-122"/>
                  <a:ea typeface="微软雅黑" pitchFamily="34" charset="-122"/>
                </a:rPr>
                <a:t>etail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9" name="文本框 19"/>
            <p:cNvSpPr txBox="1"/>
            <p:nvPr/>
          </p:nvSpPr>
          <p:spPr>
            <a:xfrm>
              <a:off x="5831967" y="3999468"/>
              <a:ext cx="1376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latin typeface="微软雅黑" pitchFamily="34" charset="-122"/>
                  <a:ea typeface="微软雅黑" pitchFamily="34" charset="-122"/>
                </a:rPr>
                <a:t>Mixed-Use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0" name="文本框 22"/>
            <p:cNvSpPr txBox="1"/>
            <p:nvPr/>
          </p:nvSpPr>
          <p:spPr>
            <a:xfrm>
              <a:off x="4635500" y="3180834"/>
              <a:ext cx="2215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latin typeface="微软雅黑" pitchFamily="34" charset="-122"/>
                  <a:ea typeface="微软雅黑" pitchFamily="34" charset="-122"/>
                </a:rPr>
                <a:t>Existing Residence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1" name="文本框 23"/>
            <p:cNvSpPr txBox="1"/>
            <p:nvPr/>
          </p:nvSpPr>
          <p:spPr>
            <a:xfrm>
              <a:off x="7024345" y="4521969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err="1" smtClean="0">
                  <a:latin typeface="微软雅黑" pitchFamily="34" charset="-122"/>
                  <a:ea typeface="微软雅黑" pitchFamily="34" charset="-122"/>
                </a:rPr>
                <a:t>Shamian</a:t>
              </a:r>
              <a:r>
                <a:rPr lang="en-US" altLang="zh-CN" dirty="0" smtClean="0">
                  <a:latin typeface="微软雅黑" pitchFamily="34" charset="-122"/>
                  <a:ea typeface="微软雅黑" pitchFamily="34" charset="-122"/>
                </a:rPr>
                <a:t> Mix-Use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2041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2220" y="1008013"/>
            <a:ext cx="54366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Circulation</a:t>
            </a:r>
          </a:p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综合联系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290" name="Picture 2" descr="D:\business trip\YPP\team day4\cirula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" r="2373" b="6094"/>
          <a:stretch/>
        </p:blipFill>
        <p:spPr bwMode="auto">
          <a:xfrm>
            <a:off x="3111568" y="-1"/>
            <a:ext cx="13126348" cy="864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直接连接符 7"/>
          <p:cNvSpPr>
            <a:spLocks noChangeShapeType="1"/>
          </p:cNvSpPr>
          <p:nvPr/>
        </p:nvSpPr>
        <p:spPr bwMode="auto">
          <a:xfrm flipV="1">
            <a:off x="2268364" y="164750"/>
            <a:ext cx="0" cy="485376"/>
          </a:xfrm>
          <a:prstGeom prst="line">
            <a:avLst/>
          </a:prstGeom>
          <a:noFill/>
          <a:ln w="19050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58987" tIns="79493" rIns="158987" bIns="79493"/>
          <a:lstStyle/>
          <a:p>
            <a:endParaRPr lang="zh-CN" altLang="en-US"/>
          </a:p>
        </p:txBody>
      </p:sp>
      <p:sp>
        <p:nvSpPr>
          <p:cNvPr id="8" name="TextBox 10"/>
          <p:cNvSpPr>
            <a:spLocks noChangeArrowheads="1"/>
          </p:cNvSpPr>
          <p:nvPr/>
        </p:nvSpPr>
        <p:spPr bwMode="auto">
          <a:xfrm>
            <a:off x="2321789" y="92841"/>
            <a:ext cx="2106815" cy="69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35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规划</a:t>
            </a:r>
            <a:endParaRPr lang="zh-CN" altLang="en-US" sz="3500" b="1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" name="TextBox 11"/>
          <p:cNvSpPr>
            <a:spLocks noChangeArrowheads="1"/>
          </p:cNvSpPr>
          <p:nvPr/>
        </p:nvSpPr>
        <p:spPr bwMode="auto">
          <a:xfrm>
            <a:off x="1135905" y="164750"/>
            <a:ext cx="2677835" cy="62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Plan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399301" y="863997"/>
            <a:ext cx="9670263" cy="7722297"/>
            <a:chOff x="2859378" y="40221"/>
            <a:chExt cx="8014079" cy="6399733"/>
          </a:xfrm>
        </p:grpSpPr>
        <p:pic>
          <p:nvPicPr>
            <p:cNvPr id="19" name="Picture 2" descr="C:\Users\2015071502\Desktop\68056752539029579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9378" y="40221"/>
              <a:ext cx="8014079" cy="6399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椭圆 19"/>
            <p:cNvSpPr/>
            <p:nvPr/>
          </p:nvSpPr>
          <p:spPr>
            <a:xfrm>
              <a:off x="3053613" y="1123389"/>
              <a:ext cx="3456384" cy="3456384"/>
            </a:xfrm>
            <a:prstGeom prst="ellipse">
              <a:avLst/>
            </a:prstGeom>
            <a:noFill/>
            <a:ln cmpd="dbl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箭头连接符 20"/>
            <p:cNvCxnSpPr/>
            <p:nvPr/>
          </p:nvCxnSpPr>
          <p:spPr>
            <a:xfrm>
              <a:off x="4781805" y="2851581"/>
              <a:ext cx="172819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285629" y="2511277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500m</a:t>
              </a:r>
              <a:endParaRPr lang="zh-CN" altLang="en-US" dirty="0"/>
            </a:p>
          </p:txBody>
        </p:sp>
        <p:sp>
          <p:nvSpPr>
            <p:cNvPr id="23" name="椭圆 22"/>
            <p:cNvSpPr/>
            <p:nvPr/>
          </p:nvSpPr>
          <p:spPr>
            <a:xfrm>
              <a:off x="5546429" y="2804801"/>
              <a:ext cx="3456384" cy="3456384"/>
            </a:xfrm>
            <a:prstGeom prst="ellipse">
              <a:avLst/>
            </a:prstGeom>
            <a:noFill/>
            <a:ln cmpd="dbl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箭头连接符 23"/>
            <p:cNvCxnSpPr/>
            <p:nvPr/>
          </p:nvCxnSpPr>
          <p:spPr>
            <a:xfrm>
              <a:off x="7274621" y="4532993"/>
              <a:ext cx="172819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778445" y="4192689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500m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09669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直接连接符 7"/>
          <p:cNvSpPr>
            <a:spLocks noChangeShapeType="1"/>
          </p:cNvSpPr>
          <p:nvPr/>
        </p:nvSpPr>
        <p:spPr bwMode="auto">
          <a:xfrm flipV="1">
            <a:off x="2474823" y="164750"/>
            <a:ext cx="0" cy="485376"/>
          </a:xfrm>
          <a:prstGeom prst="line">
            <a:avLst/>
          </a:prstGeom>
          <a:noFill/>
          <a:ln w="19050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58987" tIns="79493" rIns="158987" bIns="79493"/>
          <a:lstStyle/>
          <a:p>
            <a:endParaRPr lang="zh-CN" altLang="en-US"/>
          </a:p>
        </p:txBody>
      </p:sp>
      <p:sp>
        <p:nvSpPr>
          <p:cNvPr id="3076" name="TextBox 10"/>
          <p:cNvSpPr>
            <a:spLocks noChangeArrowheads="1"/>
          </p:cNvSpPr>
          <p:nvPr/>
        </p:nvSpPr>
        <p:spPr bwMode="auto">
          <a:xfrm>
            <a:off x="2700412" y="92841"/>
            <a:ext cx="2106815" cy="69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35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规划</a:t>
            </a:r>
            <a:endParaRPr lang="zh-CN" altLang="en-US" sz="3500" b="1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" name="TextBox 11"/>
          <p:cNvSpPr>
            <a:spLocks noChangeArrowheads="1"/>
          </p:cNvSpPr>
          <p:nvPr/>
        </p:nvSpPr>
        <p:spPr bwMode="auto">
          <a:xfrm>
            <a:off x="1135905" y="164750"/>
            <a:ext cx="2677835" cy="62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Plan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4248" y="1008013"/>
            <a:ext cx="543660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Highlights/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亮点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Picture 2" descr="D:\business trip\YPP\team day4\sitepla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29" r="3006" b="3584"/>
          <a:stretch/>
        </p:blipFill>
        <p:spPr bwMode="auto">
          <a:xfrm>
            <a:off x="4824535" y="1008013"/>
            <a:ext cx="10837317" cy="737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2"/>
          <p:cNvSpPr/>
          <p:nvPr/>
        </p:nvSpPr>
        <p:spPr>
          <a:xfrm>
            <a:off x="6084788" y="3168253"/>
            <a:ext cx="1224136" cy="1224136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ash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9631125" y="6120581"/>
            <a:ext cx="1224136" cy="1224136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ash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>
            <a:off x="7372350" y="3562350"/>
            <a:ext cx="3067050" cy="2590800"/>
          </a:xfrm>
          <a:custGeom>
            <a:avLst/>
            <a:gdLst>
              <a:gd name="connsiteX0" fmla="*/ 3067050 w 3067050"/>
              <a:gd name="connsiteY0" fmla="*/ 2590800 h 2590800"/>
              <a:gd name="connsiteX1" fmla="*/ 2114550 w 3067050"/>
              <a:gd name="connsiteY1" fmla="*/ 609600 h 2590800"/>
              <a:gd name="connsiteX2" fmla="*/ 0 w 3067050"/>
              <a:gd name="connsiteY2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7050" h="2590800">
                <a:moveTo>
                  <a:pt x="3067050" y="2590800"/>
                </a:moveTo>
                <a:cubicBezTo>
                  <a:pt x="2846387" y="1816100"/>
                  <a:pt x="2625725" y="1041400"/>
                  <a:pt x="2114550" y="609600"/>
                </a:cubicBezTo>
                <a:cubicBezTo>
                  <a:pt x="1603375" y="177800"/>
                  <a:pt x="801687" y="88900"/>
                  <a:pt x="0" y="0"/>
                </a:cubicBezTo>
              </a:path>
            </a:pathLst>
          </a:custGeom>
          <a:ln w="38100">
            <a:solidFill>
              <a:schemeClr val="tx1"/>
            </a:solidFill>
            <a:prstDash val="sysDash"/>
            <a:tailEnd type="stealth" w="lg" len="lg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972220" y="2386032"/>
            <a:ext cx="543660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Move the seafood</a:t>
            </a:r>
          </a:p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market to the </a:t>
            </a:r>
            <a:r>
              <a:rPr lang="en-US" altLang="zh-CN" dirty="0" err="1" smtClean="0">
                <a:latin typeface="微软雅黑" pitchFamily="34" charset="-122"/>
                <a:ea typeface="微软雅黑" pitchFamily="34" charset="-122"/>
              </a:rPr>
              <a:t>Xinfeng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Harbor and update.</a:t>
            </a:r>
          </a:p>
          <a:p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将鱼市搬迁至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新风港并升级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8844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直接连接符 7"/>
          <p:cNvSpPr>
            <a:spLocks noChangeShapeType="1"/>
          </p:cNvSpPr>
          <p:nvPr/>
        </p:nvSpPr>
        <p:spPr bwMode="auto">
          <a:xfrm flipV="1">
            <a:off x="2474823" y="164750"/>
            <a:ext cx="0" cy="485376"/>
          </a:xfrm>
          <a:prstGeom prst="line">
            <a:avLst/>
          </a:prstGeom>
          <a:noFill/>
          <a:ln w="19050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58987" tIns="79493" rIns="158987" bIns="79493"/>
          <a:lstStyle/>
          <a:p>
            <a:endParaRPr lang="zh-CN" altLang="en-US"/>
          </a:p>
        </p:txBody>
      </p:sp>
      <p:sp>
        <p:nvSpPr>
          <p:cNvPr id="3076" name="TextBox 10"/>
          <p:cNvSpPr>
            <a:spLocks noChangeArrowheads="1"/>
          </p:cNvSpPr>
          <p:nvPr/>
        </p:nvSpPr>
        <p:spPr bwMode="auto">
          <a:xfrm>
            <a:off x="2700412" y="92841"/>
            <a:ext cx="2106815" cy="69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35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规划</a:t>
            </a:r>
            <a:endParaRPr lang="zh-CN" altLang="en-US" sz="3500" b="1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" name="TextBox 11"/>
          <p:cNvSpPr>
            <a:spLocks noChangeArrowheads="1"/>
          </p:cNvSpPr>
          <p:nvPr/>
        </p:nvSpPr>
        <p:spPr bwMode="auto">
          <a:xfrm>
            <a:off x="1135905" y="164750"/>
            <a:ext cx="2677835" cy="62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Plan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4248" y="1008013"/>
            <a:ext cx="543660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Highlights/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亮点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232" y="907833"/>
            <a:ext cx="9581793" cy="701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" y="3008163"/>
            <a:ext cx="6677281" cy="376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844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96" y="1080021"/>
            <a:ext cx="14780097" cy="741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直接连接符 7"/>
          <p:cNvSpPr>
            <a:spLocks noChangeShapeType="1"/>
          </p:cNvSpPr>
          <p:nvPr/>
        </p:nvSpPr>
        <p:spPr bwMode="auto">
          <a:xfrm flipV="1">
            <a:off x="2474823" y="164750"/>
            <a:ext cx="0" cy="485376"/>
          </a:xfrm>
          <a:prstGeom prst="line">
            <a:avLst/>
          </a:prstGeom>
          <a:noFill/>
          <a:ln w="19050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58987" tIns="79493" rIns="158987" bIns="79493"/>
          <a:lstStyle/>
          <a:p>
            <a:endParaRPr lang="zh-CN" altLang="en-US"/>
          </a:p>
        </p:txBody>
      </p:sp>
      <p:sp>
        <p:nvSpPr>
          <p:cNvPr id="3076" name="TextBox 10"/>
          <p:cNvSpPr>
            <a:spLocks noChangeArrowheads="1"/>
          </p:cNvSpPr>
          <p:nvPr/>
        </p:nvSpPr>
        <p:spPr bwMode="auto">
          <a:xfrm>
            <a:off x="2700412" y="92841"/>
            <a:ext cx="2106815" cy="69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35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规划</a:t>
            </a:r>
            <a:endParaRPr lang="zh-CN" altLang="en-US" sz="3500" b="1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" name="TextBox 11"/>
          <p:cNvSpPr>
            <a:spLocks noChangeArrowheads="1"/>
          </p:cNvSpPr>
          <p:nvPr/>
        </p:nvSpPr>
        <p:spPr bwMode="auto">
          <a:xfrm>
            <a:off x="1135905" y="164750"/>
            <a:ext cx="2677835" cy="62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Plan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4248" y="1008013"/>
            <a:ext cx="543660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Highlights/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亮点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802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直接连接符 7"/>
          <p:cNvSpPr>
            <a:spLocks noChangeShapeType="1"/>
          </p:cNvSpPr>
          <p:nvPr/>
        </p:nvSpPr>
        <p:spPr bwMode="auto">
          <a:xfrm flipV="1">
            <a:off x="2474823" y="164750"/>
            <a:ext cx="0" cy="485376"/>
          </a:xfrm>
          <a:prstGeom prst="line">
            <a:avLst/>
          </a:prstGeom>
          <a:noFill/>
          <a:ln w="19050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58987" tIns="79493" rIns="158987" bIns="79493"/>
          <a:lstStyle/>
          <a:p>
            <a:endParaRPr lang="zh-CN" altLang="en-US"/>
          </a:p>
        </p:txBody>
      </p:sp>
      <p:sp>
        <p:nvSpPr>
          <p:cNvPr id="3076" name="TextBox 10"/>
          <p:cNvSpPr>
            <a:spLocks noChangeArrowheads="1"/>
          </p:cNvSpPr>
          <p:nvPr/>
        </p:nvSpPr>
        <p:spPr bwMode="auto">
          <a:xfrm>
            <a:off x="2700412" y="92841"/>
            <a:ext cx="2106815" cy="69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35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规划</a:t>
            </a:r>
            <a:endParaRPr lang="zh-CN" altLang="en-US" sz="3500" b="1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" name="TextBox 11"/>
          <p:cNvSpPr>
            <a:spLocks noChangeArrowheads="1"/>
          </p:cNvSpPr>
          <p:nvPr/>
        </p:nvSpPr>
        <p:spPr bwMode="auto">
          <a:xfrm>
            <a:off x="1135905" y="164750"/>
            <a:ext cx="2677835" cy="62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Plan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4248" y="1008013"/>
            <a:ext cx="543660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Highlights/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亮点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9" y="1872109"/>
            <a:ext cx="16226884" cy="584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844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直接连接符 7"/>
          <p:cNvSpPr>
            <a:spLocks noChangeShapeType="1"/>
          </p:cNvSpPr>
          <p:nvPr/>
        </p:nvSpPr>
        <p:spPr bwMode="auto">
          <a:xfrm flipV="1">
            <a:off x="2474823" y="164750"/>
            <a:ext cx="0" cy="485376"/>
          </a:xfrm>
          <a:prstGeom prst="line">
            <a:avLst/>
          </a:prstGeom>
          <a:noFill/>
          <a:ln w="19050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58987" tIns="79493" rIns="158987" bIns="79493"/>
          <a:lstStyle/>
          <a:p>
            <a:endParaRPr lang="zh-CN" altLang="en-US"/>
          </a:p>
        </p:txBody>
      </p:sp>
      <p:sp>
        <p:nvSpPr>
          <p:cNvPr id="3076" name="TextBox 10"/>
          <p:cNvSpPr>
            <a:spLocks noChangeArrowheads="1"/>
          </p:cNvSpPr>
          <p:nvPr/>
        </p:nvSpPr>
        <p:spPr bwMode="auto">
          <a:xfrm>
            <a:off x="2700412" y="92841"/>
            <a:ext cx="2106815" cy="69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35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规划</a:t>
            </a:r>
            <a:endParaRPr lang="zh-CN" altLang="en-US" sz="3500" b="1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" name="TextBox 11"/>
          <p:cNvSpPr>
            <a:spLocks noChangeArrowheads="1"/>
          </p:cNvSpPr>
          <p:nvPr/>
        </p:nvSpPr>
        <p:spPr bwMode="auto">
          <a:xfrm>
            <a:off x="1135905" y="164750"/>
            <a:ext cx="2677835" cy="62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Plan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00612" y="201213"/>
            <a:ext cx="543660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Highlights/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亮点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8434" name="Picture 2" descr="D:\business trip\YPP\team day4\sec--hand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16" y="6256367"/>
            <a:ext cx="3920623" cy="140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business trip\YPP\team day4\sec--hand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195" y="6317408"/>
            <a:ext cx="3920623" cy="127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D:\business trip\YPP\team day4\sec--hand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10" y="4253977"/>
            <a:ext cx="3920623" cy="145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D:\business trip\YPP\team day4\sec--hand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196" y="4504658"/>
            <a:ext cx="3920623" cy="133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D:\business trip\YPP\team day4\sec--hand\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304" y="1902400"/>
            <a:ext cx="3920623" cy="13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D:\business trip\YPP\team day4\sec--hand\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10" y="1839119"/>
            <a:ext cx="3920623" cy="137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555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直接连接符 7"/>
          <p:cNvSpPr>
            <a:spLocks noChangeShapeType="1"/>
          </p:cNvSpPr>
          <p:nvPr/>
        </p:nvSpPr>
        <p:spPr bwMode="auto">
          <a:xfrm flipV="1">
            <a:off x="2474823" y="164750"/>
            <a:ext cx="0" cy="485376"/>
          </a:xfrm>
          <a:prstGeom prst="line">
            <a:avLst/>
          </a:prstGeom>
          <a:noFill/>
          <a:ln w="19050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58987" tIns="79493" rIns="158987" bIns="79493"/>
          <a:lstStyle/>
          <a:p>
            <a:endParaRPr lang="zh-CN" altLang="en-US"/>
          </a:p>
        </p:txBody>
      </p:sp>
      <p:sp>
        <p:nvSpPr>
          <p:cNvPr id="3076" name="TextBox 10"/>
          <p:cNvSpPr>
            <a:spLocks noChangeArrowheads="1"/>
          </p:cNvSpPr>
          <p:nvPr/>
        </p:nvSpPr>
        <p:spPr bwMode="auto">
          <a:xfrm>
            <a:off x="2700412" y="92841"/>
            <a:ext cx="2106815" cy="69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35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团队</a:t>
            </a:r>
            <a:endParaRPr lang="zh-CN" altLang="en-US" sz="3500" b="1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" name="TextBox 11"/>
          <p:cNvSpPr>
            <a:spLocks noChangeArrowheads="1"/>
          </p:cNvSpPr>
          <p:nvPr/>
        </p:nvSpPr>
        <p:spPr bwMode="auto">
          <a:xfrm>
            <a:off x="1135905" y="164750"/>
            <a:ext cx="2677835" cy="62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Team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8918" y="1440061"/>
            <a:ext cx="13530846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 err="1" smtClean="0">
                <a:latin typeface="微软雅黑" pitchFamily="34" charset="-122"/>
                <a:ea typeface="微软雅黑" pitchFamily="34" charset="-122"/>
              </a:rPr>
              <a:t>Moustanjidi,Yassine</a:t>
            </a:r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Chen Wei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Hong You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 err="1" smtClean="0">
                <a:latin typeface="微软雅黑" pitchFamily="34" charset="-122"/>
                <a:ea typeface="微软雅黑" pitchFamily="34" charset="-122"/>
              </a:rPr>
              <a:t>Huijun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b="1" dirty="0" err="1" smtClean="0">
                <a:latin typeface="微软雅黑" pitchFamily="34" charset="-122"/>
                <a:ea typeface="微软雅黑" pitchFamily="34" charset="-122"/>
              </a:rPr>
              <a:t>Xu</a:t>
            </a:r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Yan Zhao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8" name="Picture 4" descr="C:\Users\2015071502\Desktop\7945274856655957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04" y="4561524"/>
            <a:ext cx="4067464" cy="305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2015071502\Desktop\7886794510653141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093" y="4536405"/>
            <a:ext cx="5552231" cy="370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任意多边形 12"/>
          <p:cNvSpPr/>
          <p:nvPr/>
        </p:nvSpPr>
        <p:spPr>
          <a:xfrm rot="10800000">
            <a:off x="15625763" y="8232776"/>
            <a:ext cx="576262" cy="407987"/>
          </a:xfrm>
          <a:custGeom>
            <a:avLst/>
            <a:gdLst>
              <a:gd name="connsiteX0" fmla="*/ 0 w 928316"/>
              <a:gd name="connsiteY0" fmla="*/ 0 h 769546"/>
              <a:gd name="connsiteX1" fmla="*/ 928316 w 928316"/>
              <a:gd name="connsiteY1" fmla="*/ 0 h 769546"/>
              <a:gd name="connsiteX2" fmla="*/ 521465 w 928316"/>
              <a:gd name="connsiteY2" fmla="*/ 769546 h 769546"/>
              <a:gd name="connsiteX3" fmla="*/ 0 w 928316"/>
              <a:gd name="connsiteY3" fmla="*/ 769546 h 76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8316" h="769546">
                <a:moveTo>
                  <a:pt x="0" y="0"/>
                </a:moveTo>
                <a:lnTo>
                  <a:pt x="928316" y="0"/>
                </a:lnTo>
                <a:lnTo>
                  <a:pt x="521465" y="769546"/>
                </a:lnTo>
                <a:lnTo>
                  <a:pt x="0" y="769546"/>
                </a:lnTo>
                <a:close/>
              </a:path>
            </a:pathLst>
          </a:custGeom>
          <a:solidFill>
            <a:srgbClr val="05AF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灯片编号占位符 4"/>
          <p:cNvSpPr>
            <a:spLocks noGrp="1"/>
          </p:cNvSpPr>
          <p:nvPr/>
        </p:nvSpPr>
        <p:spPr bwMode="auto">
          <a:xfrm>
            <a:off x="15401925" y="8335963"/>
            <a:ext cx="77787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b="1" kern="12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eaLnBrk="1" hangingPunct="1"/>
            <a:fld id="{E189DF7E-3472-4BDC-B4A7-A4110324E480}" type="slidenum">
              <a:rPr lang="id-ID" altLang="zh-CN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pPr eaLnBrk="1" hangingPunct="1"/>
              <a:t>2</a:t>
            </a:fld>
            <a:endParaRPr lang="id-ID" alt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5815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直接连接符 7"/>
          <p:cNvSpPr>
            <a:spLocks noChangeShapeType="1"/>
          </p:cNvSpPr>
          <p:nvPr/>
        </p:nvSpPr>
        <p:spPr bwMode="auto">
          <a:xfrm flipV="1">
            <a:off x="2474823" y="164750"/>
            <a:ext cx="0" cy="485376"/>
          </a:xfrm>
          <a:prstGeom prst="line">
            <a:avLst/>
          </a:prstGeom>
          <a:noFill/>
          <a:ln w="19050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58987" tIns="79493" rIns="158987" bIns="79493"/>
          <a:lstStyle/>
          <a:p>
            <a:endParaRPr lang="zh-CN" altLang="en-US"/>
          </a:p>
        </p:txBody>
      </p:sp>
      <p:sp>
        <p:nvSpPr>
          <p:cNvPr id="3076" name="TextBox 10"/>
          <p:cNvSpPr>
            <a:spLocks noChangeArrowheads="1"/>
          </p:cNvSpPr>
          <p:nvPr/>
        </p:nvSpPr>
        <p:spPr bwMode="auto">
          <a:xfrm>
            <a:off x="2700412" y="92841"/>
            <a:ext cx="2106815" cy="69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35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规划</a:t>
            </a:r>
            <a:endParaRPr lang="zh-CN" altLang="en-US" sz="3500" b="1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" name="TextBox 11"/>
          <p:cNvSpPr>
            <a:spLocks noChangeArrowheads="1"/>
          </p:cNvSpPr>
          <p:nvPr/>
        </p:nvSpPr>
        <p:spPr bwMode="auto">
          <a:xfrm>
            <a:off x="1135905" y="164750"/>
            <a:ext cx="2677835" cy="62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Plan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00612" y="201213"/>
            <a:ext cx="543660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Highlights/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亮点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664" y="900408"/>
            <a:ext cx="15723197" cy="7740354"/>
            <a:chOff x="10664" y="900408"/>
            <a:chExt cx="15723197" cy="7740354"/>
          </a:xfrm>
        </p:grpSpPr>
        <p:pic>
          <p:nvPicPr>
            <p:cNvPr id="14338" name="Picture 2" descr="D:\business trip\YPP\team day4\新建文件夹\sec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4" y="4842505"/>
              <a:ext cx="15075124" cy="3798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9" name="Picture 3" descr="D:\business trip\YPP\team day4\新建文件夹\sec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455" b="1"/>
            <a:stretch/>
          </p:blipFill>
          <p:spPr bwMode="auto">
            <a:xfrm>
              <a:off x="19667" y="900408"/>
              <a:ext cx="15066120" cy="368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D:\business trip\YPP\team day4\black&amp;white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7" t="3290" r="10084" b="3334"/>
            <a:stretch/>
          </p:blipFill>
          <p:spPr bwMode="auto">
            <a:xfrm>
              <a:off x="12133461" y="900408"/>
              <a:ext cx="3600400" cy="2609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D:\business trip\YPP\team day4\black&amp;white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7" t="3290" r="10084" b="3334"/>
            <a:stretch/>
          </p:blipFill>
          <p:spPr bwMode="auto">
            <a:xfrm>
              <a:off x="12133461" y="4584891"/>
              <a:ext cx="3600400" cy="2609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矩形 2"/>
            <p:cNvSpPr/>
            <p:nvPr/>
          </p:nvSpPr>
          <p:spPr>
            <a:xfrm rot="1500069">
              <a:off x="13950529" y="2588114"/>
              <a:ext cx="360039" cy="8455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2792444">
              <a:off x="12825381" y="5355927"/>
              <a:ext cx="338774" cy="7553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8844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直接连接符 7"/>
          <p:cNvSpPr>
            <a:spLocks noChangeShapeType="1"/>
          </p:cNvSpPr>
          <p:nvPr/>
        </p:nvSpPr>
        <p:spPr bwMode="auto">
          <a:xfrm flipV="1">
            <a:off x="2474823" y="164750"/>
            <a:ext cx="0" cy="485376"/>
          </a:xfrm>
          <a:prstGeom prst="line">
            <a:avLst/>
          </a:prstGeom>
          <a:noFill/>
          <a:ln w="19050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58987" tIns="79493" rIns="158987" bIns="79493"/>
          <a:lstStyle/>
          <a:p>
            <a:endParaRPr lang="zh-CN" altLang="en-US"/>
          </a:p>
        </p:txBody>
      </p:sp>
      <p:sp>
        <p:nvSpPr>
          <p:cNvPr id="3076" name="TextBox 10"/>
          <p:cNvSpPr>
            <a:spLocks noChangeArrowheads="1"/>
          </p:cNvSpPr>
          <p:nvPr/>
        </p:nvSpPr>
        <p:spPr bwMode="auto">
          <a:xfrm>
            <a:off x="2700412" y="92841"/>
            <a:ext cx="2106815" cy="69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35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规划</a:t>
            </a:r>
            <a:endParaRPr lang="zh-CN" altLang="en-US" sz="3500" b="1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" name="TextBox 11"/>
          <p:cNvSpPr>
            <a:spLocks noChangeArrowheads="1"/>
          </p:cNvSpPr>
          <p:nvPr/>
        </p:nvSpPr>
        <p:spPr bwMode="auto">
          <a:xfrm>
            <a:off x="1135905" y="164750"/>
            <a:ext cx="2677835" cy="62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Plan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4248" y="1008013"/>
            <a:ext cx="543660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Highlights/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亮点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238277" y="916402"/>
            <a:ext cx="10873209" cy="7652451"/>
            <a:chOff x="3924546" y="0"/>
            <a:chExt cx="12277479" cy="864076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546" y="0"/>
              <a:ext cx="12277479" cy="8640762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5868764" y="1296045"/>
              <a:ext cx="6912768" cy="5760640"/>
              <a:chOff x="5868764" y="1296045"/>
              <a:chExt cx="6912768" cy="5760640"/>
            </a:xfrm>
          </p:grpSpPr>
          <p:cxnSp>
            <p:nvCxnSpPr>
              <p:cNvPr id="8" name="直接箭头连接符 7"/>
              <p:cNvCxnSpPr/>
              <p:nvPr/>
            </p:nvCxnSpPr>
            <p:spPr>
              <a:xfrm flipH="1" flipV="1">
                <a:off x="8461052" y="1296045"/>
                <a:ext cx="1224136" cy="3384376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prstDash val="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箭头连接符 8"/>
              <p:cNvCxnSpPr/>
              <p:nvPr/>
            </p:nvCxnSpPr>
            <p:spPr>
              <a:xfrm flipH="1" flipV="1">
                <a:off x="5868764" y="2988233"/>
                <a:ext cx="3888434" cy="1764196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prstDash val="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箭头连接符 9"/>
              <p:cNvCxnSpPr/>
              <p:nvPr/>
            </p:nvCxnSpPr>
            <p:spPr>
              <a:xfrm>
                <a:off x="9757196" y="4752429"/>
                <a:ext cx="3024336" cy="2304256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prstDash val="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文本框 44"/>
            <p:cNvSpPr txBox="1"/>
            <p:nvPr/>
          </p:nvSpPr>
          <p:spPr>
            <a:xfrm>
              <a:off x="12709524" y="7623457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鹅潭夜月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45"/>
            <p:cNvSpPr txBox="1"/>
            <p:nvPr/>
          </p:nvSpPr>
          <p:spPr>
            <a:xfrm>
              <a:off x="4860652" y="197905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双桥烟雨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46"/>
            <p:cNvSpPr txBox="1"/>
            <p:nvPr/>
          </p:nvSpPr>
          <p:spPr>
            <a:xfrm>
              <a:off x="7849356" y="143917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双桥烟雨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3924546" y="6840562"/>
              <a:ext cx="2284207" cy="1800200"/>
              <a:chOff x="3924546" y="6048573"/>
              <a:chExt cx="2284207" cy="1800200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4546" y="6048573"/>
                <a:ext cx="1800202" cy="1243498"/>
              </a:xfrm>
              <a:prstGeom prst="rect">
                <a:avLst/>
              </a:prstGeom>
            </p:spPr>
          </p:pic>
          <p:sp>
            <p:nvSpPr>
              <p:cNvPr id="16" name="矩形 15"/>
              <p:cNvSpPr/>
              <p:nvPr/>
            </p:nvSpPr>
            <p:spPr>
              <a:xfrm>
                <a:off x="3924546" y="6120581"/>
                <a:ext cx="216026" cy="115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996556" y="6624637"/>
                <a:ext cx="144016" cy="144016"/>
              </a:xfrm>
              <a:prstGeom prst="ellipse">
                <a:avLst/>
              </a:prstGeom>
              <a:solidFill>
                <a:srgbClr val="FFA9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996556" y="6389251"/>
                <a:ext cx="144016" cy="144016"/>
              </a:xfrm>
              <a:prstGeom prst="ellipse">
                <a:avLst/>
              </a:prstGeom>
              <a:solidFill>
                <a:srgbClr val="EE7D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3996556" y="6135002"/>
                <a:ext cx="144016" cy="144016"/>
              </a:xfrm>
              <a:prstGeom prst="ellipse">
                <a:avLst/>
              </a:prstGeom>
              <a:solidFill>
                <a:srgbClr val="FFC1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3996556" y="7130965"/>
                <a:ext cx="144016" cy="144016"/>
              </a:xfrm>
              <a:prstGeom prst="ellipse">
                <a:avLst/>
              </a:prstGeom>
              <a:solidFill>
                <a:srgbClr val="4798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996556" y="6877801"/>
                <a:ext cx="144016" cy="144016"/>
              </a:xfrm>
              <a:prstGeom prst="ellipse">
                <a:avLst/>
              </a:prstGeom>
              <a:solidFill>
                <a:srgbClr val="C200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3924546" y="7292071"/>
                <a:ext cx="1800202" cy="556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96556" y="7362482"/>
                <a:ext cx="288032" cy="291678"/>
              </a:xfrm>
              <a:prstGeom prst="rect">
                <a:avLst/>
              </a:prstGeom>
            </p:spPr>
          </p:pic>
          <p:sp>
            <p:nvSpPr>
              <p:cNvPr id="24" name="矩形 23"/>
              <p:cNvSpPr/>
              <p:nvPr/>
            </p:nvSpPr>
            <p:spPr>
              <a:xfrm>
                <a:off x="4212580" y="7344717"/>
                <a:ext cx="1996173" cy="4381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300"/>
                  </a:lnSpc>
                </a:pPr>
                <a:r>
                  <a:rPr lang="en-US" altLang="zh-CN" sz="1600" b="1" dirty="0"/>
                  <a:t>Historic cultural landscape</a:t>
                </a:r>
                <a:endParaRPr lang="zh-CN" altLang="en-US" sz="1600" b="1" dirty="0"/>
              </a:p>
            </p:txBody>
          </p:sp>
        </p:grpSp>
        <p:sp>
          <p:nvSpPr>
            <p:cNvPr id="25" name="椭圆 24"/>
            <p:cNvSpPr/>
            <p:nvPr/>
          </p:nvSpPr>
          <p:spPr>
            <a:xfrm>
              <a:off x="8069381" y="596392"/>
              <a:ext cx="667945" cy="648072"/>
            </a:xfrm>
            <a:prstGeom prst="ellipse">
              <a:avLst/>
            </a:prstGeom>
            <a:noFill/>
            <a:ln w="8572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5131442" y="2401032"/>
              <a:ext cx="667945" cy="648072"/>
            </a:xfrm>
            <a:prstGeom prst="ellipse">
              <a:avLst/>
            </a:prstGeom>
            <a:noFill/>
            <a:ln w="8572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12853540" y="6929212"/>
              <a:ext cx="667945" cy="648072"/>
            </a:xfrm>
            <a:prstGeom prst="ellipse">
              <a:avLst/>
            </a:prstGeom>
            <a:noFill/>
            <a:ln w="8572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96156" y="2064208"/>
            <a:ext cx="4608512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水系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连接的核心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向内：城市活力的连接，串联公共资源，设施内外共享，向外：景观和城市记忆的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连接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Water as a Linkage Core,</a:t>
            </a:r>
          </a:p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Link to the </a:t>
            </a:r>
            <a:r>
              <a:rPr lang="en-US" altLang="zh-CN" dirty="0" err="1" smtClean="0">
                <a:latin typeface="微软雅黑" pitchFamily="34" charset="-122"/>
                <a:ea typeface="微软雅黑" pitchFamily="34" charset="-122"/>
              </a:rPr>
              <a:t>Pulic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 Resources of the inner city, and to the landscape &amp; culture resources outside of the city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8844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直接连接符 7"/>
          <p:cNvSpPr>
            <a:spLocks noChangeShapeType="1"/>
          </p:cNvSpPr>
          <p:nvPr/>
        </p:nvSpPr>
        <p:spPr bwMode="auto">
          <a:xfrm flipV="1">
            <a:off x="2700412" y="164750"/>
            <a:ext cx="0" cy="485376"/>
          </a:xfrm>
          <a:prstGeom prst="line">
            <a:avLst/>
          </a:prstGeom>
          <a:noFill/>
          <a:ln w="19050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58987" tIns="79493" rIns="158987" bIns="79493"/>
          <a:lstStyle/>
          <a:p>
            <a:endParaRPr lang="zh-CN" altLang="en-US"/>
          </a:p>
        </p:txBody>
      </p:sp>
      <p:sp>
        <p:nvSpPr>
          <p:cNvPr id="3076" name="TextBox 10"/>
          <p:cNvSpPr>
            <a:spLocks noChangeArrowheads="1"/>
          </p:cNvSpPr>
          <p:nvPr/>
        </p:nvSpPr>
        <p:spPr bwMode="auto">
          <a:xfrm>
            <a:off x="2700412" y="92841"/>
            <a:ext cx="2106815" cy="69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35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展望</a:t>
            </a:r>
            <a:endParaRPr lang="zh-CN" altLang="en-US" sz="3500" b="1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" name="TextBox 11"/>
          <p:cNvSpPr>
            <a:spLocks noChangeArrowheads="1"/>
          </p:cNvSpPr>
          <p:nvPr/>
        </p:nvSpPr>
        <p:spPr bwMode="auto">
          <a:xfrm>
            <a:off x="1135905" y="164750"/>
            <a:ext cx="2677835" cy="62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Future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07683" y="6186199"/>
            <a:ext cx="8099425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zh-CN" altLang="en-US" sz="44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“</a:t>
            </a:r>
            <a:r>
              <a:rPr lang="en-US" altLang="zh-CN" sz="44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Breaking</a:t>
            </a:r>
            <a:r>
              <a:rPr lang="zh-CN" altLang="en-US" sz="44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en-US" altLang="zh-CN" sz="4400" b="1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is</a:t>
            </a:r>
          </a:p>
          <a:p>
            <a:pPr algn="r"/>
            <a:r>
              <a:rPr lang="en-US" altLang="zh-CN" sz="4400" b="1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</a:t>
            </a:r>
            <a:r>
              <a:rPr lang="en-US" altLang="zh-CN" sz="4400" b="1" dirty="0">
                <a:latin typeface="微软雅黑" pitchFamily="34" charset="-122"/>
                <a:ea typeface="微软雅黑" pitchFamily="34" charset="-122"/>
              </a:rPr>
              <a:t>beginning. </a:t>
            </a:r>
          </a:p>
        </p:txBody>
      </p:sp>
    </p:spTree>
    <p:extLst>
      <p:ext uri="{BB962C8B-B14F-4D97-AF65-F5344CB8AC3E}">
        <p14:creationId xmlns:p14="http://schemas.microsoft.com/office/powerpoint/2010/main" val="1818844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62166" y="0"/>
            <a:ext cx="15243702" cy="936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3717636" y="0"/>
            <a:ext cx="2484389" cy="86715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6196" y="0"/>
            <a:ext cx="387071" cy="8640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8631" y="0"/>
            <a:ext cx="193535" cy="8640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TextBox 41"/>
          <p:cNvSpPr>
            <a:spLocks noChangeArrowheads="1"/>
          </p:cNvSpPr>
          <p:nvPr/>
        </p:nvSpPr>
        <p:spPr bwMode="auto">
          <a:xfrm>
            <a:off x="9794543" y="3777456"/>
            <a:ext cx="2590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altLang="zh-CN" sz="6000" b="1" dirty="0" smtClean="0">
                <a:solidFill>
                  <a:prstClr val="white"/>
                </a:solidFill>
                <a:latin typeface="Algerian" pitchFamily="82" charset="0"/>
                <a:ea typeface="BatangChe" pitchFamily="49" charset="-127"/>
                <a:sym typeface="BatangChe" pitchFamily="49" charset="-127"/>
              </a:rPr>
              <a:t>2</a:t>
            </a:r>
            <a:endParaRPr lang="zh-CN" altLang="en-US" sz="6000" b="1" dirty="0">
              <a:solidFill>
                <a:prstClr val="white"/>
              </a:solidFill>
              <a:latin typeface="Algerian" pitchFamily="82" charset="0"/>
              <a:ea typeface="BatangChe" pitchFamily="49" charset="-127"/>
              <a:sym typeface="BatangChe" pitchFamily="49" charset="-127"/>
            </a:endParaRPr>
          </a:p>
        </p:txBody>
      </p:sp>
      <p:sp>
        <p:nvSpPr>
          <p:cNvPr id="12" name="TextBox 11"/>
          <p:cNvSpPr>
            <a:spLocks noChangeArrowheads="1"/>
          </p:cNvSpPr>
          <p:nvPr/>
        </p:nvSpPr>
        <p:spPr bwMode="auto">
          <a:xfrm>
            <a:off x="2916436" y="677324"/>
            <a:ext cx="13105456" cy="253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8987" tIns="79493" rIns="158987" bIns="79493">
            <a:spAutoFit/>
          </a:bodyPr>
          <a:lstStyle/>
          <a:p>
            <a:pPr algn="r">
              <a:buFont typeface="Arial" pitchFamily="34" charset="0"/>
              <a:buNone/>
            </a:pPr>
            <a:r>
              <a:rPr lang="en-US" altLang="zh-CN" sz="6600" b="1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Connec</a:t>
            </a:r>
            <a:r>
              <a:rPr lang="en-US" altLang="zh-CN" sz="6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ting</a:t>
            </a:r>
          </a:p>
          <a:p>
            <a:pPr algn="r">
              <a:buFont typeface="Arial" pitchFamily="34" charset="0"/>
              <a:buNone/>
            </a:pPr>
            <a:r>
              <a:rPr lang="en-US" altLang="zh-CN" sz="4800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o</a:t>
            </a:r>
            <a:r>
              <a:rPr lang="en-US" altLang="zh-CN" sz="4800" b="1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r Break</a:t>
            </a:r>
            <a:r>
              <a:rPr lang="en-US" altLang="zh-CN" sz="4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ing?…</a:t>
            </a:r>
          </a:p>
          <a:p>
            <a:pPr algn="r">
              <a:buFont typeface="Arial" pitchFamily="34" charset="0"/>
              <a:buNone/>
            </a:pP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连接？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r">
              <a:buFont typeface="Arial" pitchFamily="34" charset="0"/>
              <a:buNone/>
            </a:pP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打破思维定式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……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4099" name="Picture 3" descr="D:\business trip\YPP\team day4\URBAN Barriers2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36" y="2529342"/>
            <a:ext cx="8458844" cy="611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2015071502\Desktop\739193248369294034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E9DFDE"/>
              </a:clrFrom>
              <a:clrTo>
                <a:srgbClr val="E9DF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3"/>
          <a:stretch/>
        </p:blipFill>
        <p:spPr bwMode="auto">
          <a:xfrm>
            <a:off x="10189244" y="4369198"/>
            <a:ext cx="5544616" cy="354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半闭框 21"/>
          <p:cNvSpPr/>
          <p:nvPr/>
        </p:nvSpPr>
        <p:spPr>
          <a:xfrm rot="18965864">
            <a:off x="9937018" y="5811958"/>
            <a:ext cx="622764" cy="661925"/>
          </a:xfrm>
          <a:prstGeom prst="halfFrame">
            <a:avLst>
              <a:gd name="adj1" fmla="val 20355"/>
              <a:gd name="adj2" fmla="val 21076"/>
            </a:avLst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65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62166" y="0"/>
            <a:ext cx="15243702" cy="936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3717636" y="0"/>
            <a:ext cx="2484389" cy="86715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6196" y="0"/>
            <a:ext cx="387071" cy="8640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8631" y="0"/>
            <a:ext cx="193535" cy="8640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90753" y="431949"/>
            <a:ext cx="1610720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400" b="1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I</a:t>
            </a:r>
            <a:r>
              <a:rPr lang="en-US" altLang="zh-CN" sz="4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n</a:t>
            </a:r>
            <a:r>
              <a:rPr lang="en-US" altLang="zh-CN" sz="4400" b="1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stead of connection </a:t>
            </a:r>
            <a:r>
              <a:rPr lang="en-US" altLang="zh-CN" sz="4400" b="1" dirty="0" smtClean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——</a:t>
            </a:r>
          </a:p>
          <a:p>
            <a:pPr lvl="0"/>
            <a:r>
              <a:rPr lang="en-US" altLang="zh-CN" sz="4400" b="1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4400" b="1" dirty="0" smtClean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                           </a:t>
            </a:r>
            <a:r>
              <a:rPr lang="en-US" altLang="zh-CN" sz="80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”Breaking”</a:t>
            </a:r>
            <a:endParaRPr lang="en-US" altLang="zh-CN" sz="2400" b="1" dirty="0" smtClean="0">
              <a:solidFill>
                <a:prstClr val="white">
                  <a:lumMod val="50000"/>
                </a:prst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61991" y="2664197"/>
            <a:ext cx="6014010" cy="53860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Break blocks                                    </a:t>
            </a:r>
            <a:r>
              <a:rPr lang="en-US" altLang="zh-CN" sz="2400" i="1" dirty="0" smtClean="0"/>
              <a:t>outside</a:t>
            </a:r>
            <a:endParaRPr lang="zh-CN" alt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9761991" y="3343250"/>
            <a:ext cx="6014010" cy="5386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/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Break water 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front                             </a:t>
            </a:r>
            <a:r>
              <a:rPr lang="en-US" altLang="zh-CN" sz="2400" b="0" i="1" dirty="0">
                <a:solidFill>
                  <a:schemeClr val="bg1">
                    <a:lumMod val="75000"/>
                  </a:schemeClr>
                </a:solidFill>
              </a:rPr>
              <a:t>inside</a:t>
            </a:r>
            <a:endParaRPr lang="zh-CN" altLang="en-US" sz="2400" b="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61991" y="4069804"/>
            <a:ext cx="6014010" cy="5386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/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Break old city cannel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61990" y="4783410"/>
            <a:ext cx="6014011" cy="5386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/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Break “meridians” of the old city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244" y="2520181"/>
            <a:ext cx="8472891" cy="606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菱形 24"/>
          <p:cNvSpPr/>
          <p:nvPr/>
        </p:nvSpPr>
        <p:spPr>
          <a:xfrm rot="2911591">
            <a:off x="4422634" y="6177698"/>
            <a:ext cx="253649" cy="27129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菱形 25"/>
          <p:cNvSpPr/>
          <p:nvPr/>
        </p:nvSpPr>
        <p:spPr>
          <a:xfrm rot="2911591">
            <a:off x="4127368" y="5872080"/>
            <a:ext cx="253649" cy="27129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菱形 26"/>
          <p:cNvSpPr/>
          <p:nvPr/>
        </p:nvSpPr>
        <p:spPr>
          <a:xfrm rot="2911591">
            <a:off x="3684103" y="5512040"/>
            <a:ext cx="253649" cy="27129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菱形 27"/>
          <p:cNvSpPr/>
          <p:nvPr/>
        </p:nvSpPr>
        <p:spPr>
          <a:xfrm rot="2911591">
            <a:off x="3767328" y="5881762"/>
            <a:ext cx="253649" cy="27129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菱形 28"/>
          <p:cNvSpPr/>
          <p:nvPr/>
        </p:nvSpPr>
        <p:spPr>
          <a:xfrm rot="2911591">
            <a:off x="4227372" y="6330861"/>
            <a:ext cx="253649" cy="27129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菱形 29"/>
          <p:cNvSpPr/>
          <p:nvPr/>
        </p:nvSpPr>
        <p:spPr>
          <a:xfrm rot="2911591">
            <a:off x="3406869" y="6313810"/>
            <a:ext cx="253649" cy="27129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菱形 30"/>
          <p:cNvSpPr/>
          <p:nvPr/>
        </p:nvSpPr>
        <p:spPr>
          <a:xfrm rot="2911591">
            <a:off x="4057650" y="6700583"/>
            <a:ext cx="253649" cy="27129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菱形 31"/>
          <p:cNvSpPr/>
          <p:nvPr/>
        </p:nvSpPr>
        <p:spPr>
          <a:xfrm rot="2911591">
            <a:off x="2327169" y="4365497"/>
            <a:ext cx="253649" cy="27129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菱形 32"/>
          <p:cNvSpPr/>
          <p:nvPr/>
        </p:nvSpPr>
        <p:spPr>
          <a:xfrm rot="2911591">
            <a:off x="2615200" y="4791960"/>
            <a:ext cx="253649" cy="27129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菱形 33"/>
          <p:cNvSpPr/>
          <p:nvPr/>
        </p:nvSpPr>
        <p:spPr>
          <a:xfrm rot="2911591">
            <a:off x="2631609" y="5673641"/>
            <a:ext cx="253649" cy="27129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菱形 34"/>
          <p:cNvSpPr/>
          <p:nvPr/>
        </p:nvSpPr>
        <p:spPr>
          <a:xfrm rot="2911591">
            <a:off x="2687208" y="4153570"/>
            <a:ext cx="253649" cy="27129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菱形 35"/>
          <p:cNvSpPr/>
          <p:nvPr/>
        </p:nvSpPr>
        <p:spPr>
          <a:xfrm rot="2911591">
            <a:off x="3119256" y="5737746"/>
            <a:ext cx="253649" cy="27129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菱形 36"/>
          <p:cNvSpPr/>
          <p:nvPr/>
        </p:nvSpPr>
        <p:spPr>
          <a:xfrm rot="2911591">
            <a:off x="6143592" y="6867992"/>
            <a:ext cx="253649" cy="27129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菱形 37"/>
          <p:cNvSpPr/>
          <p:nvPr/>
        </p:nvSpPr>
        <p:spPr>
          <a:xfrm rot="2911591">
            <a:off x="7079697" y="6867992"/>
            <a:ext cx="253649" cy="27129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菱形 38"/>
          <p:cNvSpPr/>
          <p:nvPr/>
        </p:nvSpPr>
        <p:spPr>
          <a:xfrm rot="2911591">
            <a:off x="8242821" y="7537946"/>
            <a:ext cx="253649" cy="27129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菱形 39"/>
          <p:cNvSpPr/>
          <p:nvPr/>
        </p:nvSpPr>
        <p:spPr>
          <a:xfrm rot="2911591">
            <a:off x="5261911" y="7205062"/>
            <a:ext cx="253649" cy="27129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菱形 40"/>
          <p:cNvSpPr/>
          <p:nvPr/>
        </p:nvSpPr>
        <p:spPr>
          <a:xfrm rot="2911591">
            <a:off x="1867987" y="2935053"/>
            <a:ext cx="253649" cy="27129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菱形 41"/>
          <p:cNvSpPr/>
          <p:nvPr/>
        </p:nvSpPr>
        <p:spPr>
          <a:xfrm rot="2911591">
            <a:off x="2096536" y="3626597"/>
            <a:ext cx="253649" cy="271296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33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62166" y="0"/>
            <a:ext cx="15243702" cy="936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3717636" y="0"/>
            <a:ext cx="2484389" cy="86715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6196" y="0"/>
            <a:ext cx="387071" cy="8640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8631" y="0"/>
            <a:ext cx="193535" cy="8640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90753" y="431949"/>
            <a:ext cx="1610720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400" b="1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I</a:t>
            </a:r>
            <a:r>
              <a:rPr lang="en-US" altLang="zh-CN" sz="4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n</a:t>
            </a:r>
            <a:r>
              <a:rPr lang="en-US" altLang="zh-CN" sz="4400" b="1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stead of </a:t>
            </a:r>
            <a:r>
              <a:rPr lang="en-US" altLang="zh-CN" sz="4400" b="1" dirty="0" smtClean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connecting ——</a:t>
            </a:r>
          </a:p>
          <a:p>
            <a:pPr lvl="0"/>
            <a:r>
              <a:rPr lang="en-US" altLang="zh-CN" sz="4400" b="1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4400" b="1" dirty="0" smtClean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                           </a:t>
            </a:r>
            <a:r>
              <a:rPr lang="en-US" altLang="zh-CN" sz="80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”Breaking”</a:t>
            </a:r>
            <a:endParaRPr lang="en-US" altLang="zh-CN" sz="2400" b="1" dirty="0" smtClean="0">
              <a:solidFill>
                <a:prstClr val="white">
                  <a:lumMod val="50000"/>
                </a:prst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61991" y="2664197"/>
            <a:ext cx="6014010" cy="5386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>
                    <a:lumMod val="75000"/>
                  </a:schemeClr>
                </a:solidFill>
              </a:rPr>
              <a:t>Break blocks                                    </a:t>
            </a:r>
            <a:r>
              <a:rPr lang="en-US" altLang="zh-CN" sz="2400" i="1" dirty="0" smtClean="0">
                <a:solidFill>
                  <a:schemeClr val="bg1">
                    <a:lumMod val="75000"/>
                  </a:schemeClr>
                </a:solidFill>
              </a:rPr>
              <a:t>outside</a:t>
            </a:r>
            <a:endParaRPr lang="zh-CN" alt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61991" y="3343250"/>
            <a:ext cx="6014010" cy="53860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/>
            </a:lvl1pPr>
          </a:lstStyle>
          <a:p>
            <a:r>
              <a:rPr lang="en-US" altLang="zh-CN" dirty="0"/>
              <a:t>Break water front                             </a:t>
            </a:r>
            <a:r>
              <a:rPr lang="en-US" altLang="zh-CN" sz="2400" b="0" i="1" dirty="0"/>
              <a:t>inside</a:t>
            </a:r>
            <a:endParaRPr lang="zh-CN" altLang="en-US" sz="2400" b="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9761991" y="4069804"/>
            <a:ext cx="6014010" cy="5386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/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Break old city cannel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61990" y="4783410"/>
            <a:ext cx="6014011" cy="5386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/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Break “meridians” of the old city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60" y="2304157"/>
            <a:ext cx="8064896" cy="633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86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62166" y="0"/>
            <a:ext cx="15243702" cy="936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3717636" y="0"/>
            <a:ext cx="2484389" cy="86715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6196" y="0"/>
            <a:ext cx="387071" cy="8640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8631" y="0"/>
            <a:ext cx="193535" cy="8640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90753" y="431949"/>
            <a:ext cx="1610720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400" b="1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I</a:t>
            </a:r>
            <a:r>
              <a:rPr lang="en-US" altLang="zh-CN" sz="4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n</a:t>
            </a:r>
            <a:r>
              <a:rPr lang="en-US" altLang="zh-CN" sz="4400" b="1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stead of </a:t>
            </a:r>
            <a:r>
              <a:rPr lang="en-US" altLang="zh-CN" sz="4400" b="1" dirty="0" smtClean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connecting ——</a:t>
            </a:r>
          </a:p>
          <a:p>
            <a:pPr lvl="0"/>
            <a:r>
              <a:rPr lang="en-US" altLang="zh-CN" sz="4400" b="1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4400" b="1" dirty="0" smtClean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                           </a:t>
            </a:r>
            <a:r>
              <a:rPr lang="en-US" altLang="zh-CN" sz="80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”Breaking”</a:t>
            </a:r>
            <a:endParaRPr lang="en-US" altLang="zh-CN" sz="2400" b="1" dirty="0" smtClean="0">
              <a:solidFill>
                <a:prstClr val="white">
                  <a:lumMod val="50000"/>
                </a:prst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61991" y="2664197"/>
            <a:ext cx="6014010" cy="5386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altLang="zh-CN" dirty="0"/>
              <a:t>Break blocks                                    </a:t>
            </a:r>
            <a:r>
              <a:rPr lang="en-US" altLang="zh-CN" sz="2400" b="0" i="1" dirty="0"/>
              <a:t>outside</a:t>
            </a:r>
            <a:endParaRPr lang="zh-CN" altLang="en-US" sz="2400" b="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9761991" y="3343250"/>
            <a:ext cx="6014010" cy="5386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/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Break water 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front                             </a:t>
            </a:r>
            <a:r>
              <a:rPr lang="en-US" altLang="zh-CN" sz="2400" b="0" i="1" dirty="0">
                <a:solidFill>
                  <a:schemeClr val="bg1">
                    <a:lumMod val="75000"/>
                  </a:schemeClr>
                </a:solidFill>
              </a:rPr>
              <a:t>inside</a:t>
            </a:r>
            <a:endParaRPr lang="zh-CN" altLang="en-US" sz="2400" b="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61991" y="4069804"/>
            <a:ext cx="6014010" cy="53860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/>
            </a:lvl1pPr>
          </a:lstStyle>
          <a:p>
            <a:r>
              <a:rPr lang="en-US" altLang="zh-CN" dirty="0"/>
              <a:t>Break old city cannel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761990" y="4783410"/>
            <a:ext cx="6014011" cy="5386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/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Break “meridians” of the old city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2" name="Picture 2" descr="G:\Yassine\Water lo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803" y="2592189"/>
            <a:ext cx="8241799" cy="592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86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62166" y="0"/>
            <a:ext cx="15243702" cy="936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3717636" y="0"/>
            <a:ext cx="2484389" cy="86715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6196" y="0"/>
            <a:ext cx="387071" cy="8640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8631" y="0"/>
            <a:ext cx="193535" cy="8640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90753" y="431949"/>
            <a:ext cx="1610720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400" b="1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I</a:t>
            </a:r>
            <a:r>
              <a:rPr lang="en-US" altLang="zh-CN" sz="4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n</a:t>
            </a:r>
            <a:r>
              <a:rPr lang="en-US" altLang="zh-CN" sz="4400" b="1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stead of </a:t>
            </a:r>
            <a:r>
              <a:rPr lang="en-US" altLang="zh-CN" sz="4400" b="1" dirty="0" smtClean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connecting ——</a:t>
            </a:r>
          </a:p>
          <a:p>
            <a:pPr lvl="0"/>
            <a:r>
              <a:rPr lang="en-US" altLang="zh-CN" sz="4400" b="1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4400" b="1" dirty="0" smtClean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                           </a:t>
            </a:r>
            <a:r>
              <a:rPr lang="en-US" altLang="zh-CN" sz="80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”Breaking”</a:t>
            </a:r>
            <a:endParaRPr lang="en-US" altLang="zh-CN" sz="2400" b="1" dirty="0" smtClean="0">
              <a:solidFill>
                <a:prstClr val="white">
                  <a:lumMod val="50000"/>
                </a:prst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61991" y="2664197"/>
            <a:ext cx="6014010" cy="5386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>
                    <a:lumMod val="75000"/>
                  </a:schemeClr>
                </a:solidFill>
              </a:rPr>
              <a:t>Break blocks                                    </a:t>
            </a:r>
            <a:r>
              <a:rPr lang="en-US" altLang="zh-CN" sz="2400" i="1" dirty="0" smtClean="0">
                <a:solidFill>
                  <a:schemeClr val="bg1">
                    <a:lumMod val="75000"/>
                  </a:schemeClr>
                </a:solidFill>
              </a:rPr>
              <a:t>outside</a:t>
            </a:r>
            <a:endParaRPr lang="zh-CN" alt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61991" y="3343250"/>
            <a:ext cx="6014010" cy="5386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/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Break water 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front                             </a:t>
            </a:r>
            <a:r>
              <a:rPr lang="en-US" altLang="zh-CN" sz="2400" b="0" i="1" dirty="0">
                <a:solidFill>
                  <a:schemeClr val="bg1">
                    <a:lumMod val="75000"/>
                  </a:schemeClr>
                </a:solidFill>
              </a:rPr>
              <a:t>inside</a:t>
            </a:r>
            <a:endParaRPr lang="zh-CN" altLang="en-US" sz="2400" b="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61991" y="4069804"/>
            <a:ext cx="6014010" cy="5386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/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Break old city cannel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61990" y="4783410"/>
            <a:ext cx="6014011" cy="53860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/>
            </a:lvl1pPr>
          </a:lstStyle>
          <a:p>
            <a:r>
              <a:rPr lang="en-US" altLang="zh-CN" dirty="0"/>
              <a:t>Break “meridians” of the old city</a:t>
            </a:r>
            <a:endParaRPr lang="zh-CN" altLang="en-US" dirty="0"/>
          </a:p>
        </p:txBody>
      </p:sp>
      <p:pic>
        <p:nvPicPr>
          <p:cNvPr id="9218" name="Picture 2" descr="G:\Yassine\solid lo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73" y="2570643"/>
            <a:ext cx="8241799" cy="592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86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62166" y="0"/>
            <a:ext cx="15243702" cy="936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4293700" y="0"/>
            <a:ext cx="1908325" cy="8640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796756" y="2088133"/>
            <a:ext cx="10485886" cy="6425103"/>
            <a:chOff x="6979277" y="2923520"/>
            <a:chExt cx="9330647" cy="5717243"/>
          </a:xfrm>
        </p:grpSpPr>
        <p:pic>
          <p:nvPicPr>
            <p:cNvPr id="5122" name="Picture 2" descr="D:\business trip\YPP\team day4\新建文件夹\URBAN Barriers2-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82"/>
            <a:stretch/>
          </p:blipFill>
          <p:spPr bwMode="auto">
            <a:xfrm>
              <a:off x="6979277" y="2923520"/>
              <a:ext cx="9330647" cy="5717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椭圆 9"/>
            <p:cNvSpPr/>
            <p:nvPr/>
          </p:nvSpPr>
          <p:spPr>
            <a:xfrm>
              <a:off x="9219232" y="6114231"/>
              <a:ext cx="268982" cy="26898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9729638" y="5914082"/>
              <a:ext cx="328290" cy="32829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9553872" y="6056756"/>
              <a:ext cx="213867" cy="2046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756196" y="0"/>
            <a:ext cx="387071" cy="8640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8631" y="0"/>
            <a:ext cx="193535" cy="8640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TextBox 41"/>
          <p:cNvSpPr>
            <a:spLocks noChangeArrowheads="1"/>
          </p:cNvSpPr>
          <p:nvPr/>
        </p:nvSpPr>
        <p:spPr bwMode="auto">
          <a:xfrm>
            <a:off x="9794543" y="3777456"/>
            <a:ext cx="2590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altLang="zh-CN" sz="6000" b="1" dirty="0" smtClean="0">
                <a:solidFill>
                  <a:prstClr val="white"/>
                </a:solidFill>
                <a:latin typeface="Algerian" pitchFamily="82" charset="0"/>
                <a:ea typeface="BatangChe" pitchFamily="49" charset="-127"/>
                <a:sym typeface="BatangChe" pitchFamily="49" charset="-127"/>
              </a:rPr>
              <a:t>2</a:t>
            </a:r>
            <a:endParaRPr lang="zh-CN" altLang="en-US" sz="6000" b="1" dirty="0">
              <a:solidFill>
                <a:prstClr val="white"/>
              </a:solidFill>
              <a:latin typeface="Algerian" pitchFamily="82" charset="0"/>
              <a:ea typeface="BatangChe" pitchFamily="49" charset="-127"/>
              <a:sym typeface="BatangChe" pitchFamily="49" charset="-127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1160" y="359941"/>
            <a:ext cx="16107203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000" b="1" dirty="0" smtClean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F</a:t>
            </a:r>
            <a:r>
              <a:rPr lang="en-US" altLang="zh-CN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o</a:t>
            </a:r>
            <a:r>
              <a:rPr lang="en-US" altLang="zh-CN" sz="4000" b="1" dirty="0" smtClean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r the city</a:t>
            </a:r>
          </a:p>
          <a:p>
            <a:pPr lvl="0"/>
            <a:r>
              <a:rPr lang="en-US" altLang="zh-CN" sz="4000" b="1" dirty="0" smtClean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——</a:t>
            </a:r>
            <a:r>
              <a:rPr lang="en-US" altLang="zh-CN" sz="72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”Breaking”</a:t>
            </a:r>
            <a:r>
              <a:rPr lang="en-US" altLang="zh-CN" sz="4000" b="1" dirty="0" smtClean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the develop pattern!</a:t>
            </a:r>
            <a:endParaRPr lang="en-US" altLang="zh-CN" sz="2000" b="1" dirty="0" smtClean="0">
              <a:solidFill>
                <a:prstClr val="white">
                  <a:lumMod val="50000"/>
                </a:prst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/>
            <a:endParaRPr lang="en-US" altLang="zh-CN" sz="2000" b="1" dirty="0" smtClean="0">
              <a:solidFill>
                <a:prstClr val="white">
                  <a:lumMod val="50000"/>
                </a:prst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>
              <a:lnSpc>
                <a:spcPct val="125000"/>
              </a:lnSpc>
            </a:pPr>
            <a:r>
              <a:rPr lang="en-US" altLang="zh-CN" sz="2000" b="1" dirty="0" smtClean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 historical area,</a:t>
            </a:r>
          </a:p>
          <a:p>
            <a:pPr lvl="0">
              <a:lnSpc>
                <a:spcPct val="125000"/>
              </a:lnSpc>
            </a:pPr>
            <a:r>
              <a:rPr lang="en-US" altLang="zh-CN" sz="2000" b="1" dirty="0" smtClean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as a new development core connecting  the east</a:t>
            </a:r>
          </a:p>
          <a:p>
            <a:pPr lvl="0">
              <a:lnSpc>
                <a:spcPct val="125000"/>
              </a:lnSpc>
            </a:pPr>
            <a:r>
              <a:rPr lang="en-US" altLang="zh-CN" sz="2000" b="1" dirty="0" smtClean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To </a:t>
            </a:r>
            <a:r>
              <a:rPr lang="en-US" altLang="zh-CN" sz="2000" b="1" dirty="0" err="1" smtClean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Foshan</a:t>
            </a:r>
            <a:r>
              <a:rPr lang="en-US" altLang="zh-CN" sz="2000" b="1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.</a:t>
            </a:r>
            <a:endParaRPr lang="en-US" altLang="zh-CN" sz="2000" b="1" dirty="0" smtClean="0">
              <a:solidFill>
                <a:prstClr val="white">
                  <a:lumMod val="50000"/>
                </a:prst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>
              <a:lnSpc>
                <a:spcPct val="125000"/>
              </a:lnSpc>
            </a:pPr>
            <a:r>
              <a:rPr lang="zh-CN" altLang="en-US" sz="2000" b="1" dirty="0" smtClean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对城市而言，这样的“打破”让广州旧城成为新的整体，</a:t>
            </a:r>
            <a:endParaRPr lang="en-US" altLang="zh-CN" sz="2000" b="1" dirty="0" smtClean="0">
              <a:solidFill>
                <a:prstClr val="white">
                  <a:lumMod val="50000"/>
                </a:prst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>
              <a:lnSpc>
                <a:spcPct val="125000"/>
              </a:lnSpc>
            </a:pPr>
            <a:r>
              <a:rPr lang="zh-CN" altLang="en-US" sz="2000" b="1" dirty="0" smtClean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西连佛山，是改变城市发展格局的一种“突破”。</a:t>
            </a:r>
            <a:endParaRPr lang="en-US" altLang="zh-CN" sz="2000" b="1" dirty="0">
              <a:solidFill>
                <a:prstClr val="white">
                  <a:lumMod val="50000"/>
                </a:prst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25" name="肘形连接符 24"/>
          <p:cNvCxnSpPr/>
          <p:nvPr/>
        </p:nvCxnSpPr>
        <p:spPr>
          <a:xfrm rot="10800000" flipV="1">
            <a:off x="4810351" y="5839307"/>
            <a:ext cx="3654838" cy="78533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肘形连接符 26"/>
          <p:cNvCxnSpPr/>
          <p:nvPr/>
        </p:nvCxnSpPr>
        <p:spPr>
          <a:xfrm rot="10800000">
            <a:off x="4810352" y="5372951"/>
            <a:ext cx="3999939" cy="26048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肘形连接符 29"/>
          <p:cNvCxnSpPr/>
          <p:nvPr/>
        </p:nvCxnSpPr>
        <p:spPr>
          <a:xfrm>
            <a:off x="9072111" y="5633429"/>
            <a:ext cx="5005565" cy="34651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5" name="TextBox 5124"/>
          <p:cNvSpPr txBox="1"/>
          <p:nvPr/>
        </p:nvSpPr>
        <p:spPr>
          <a:xfrm>
            <a:off x="4716636" y="4680421"/>
            <a:ext cx="10801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itchFamily="34" charset="-122"/>
                <a:ea typeface="微软雅黑" pitchFamily="34" charset="-122"/>
              </a:rPr>
              <a:t>S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ite</a:t>
            </a:r>
          </a:p>
          <a:p>
            <a:pPr algn="ctr"/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基地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620" y="5976565"/>
            <a:ext cx="18274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 smtClean="0">
                <a:latin typeface="微软雅黑" pitchFamily="34" charset="-122"/>
                <a:ea typeface="微软雅黑" pitchFamily="34" charset="-122"/>
              </a:rPr>
              <a:t>Foshan</a:t>
            </a:r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佛山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133460" y="5328493"/>
            <a:ext cx="29976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New CBD</a:t>
            </a:r>
          </a:p>
          <a:p>
            <a:pPr algn="ctr"/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新城中心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554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直接连接符 7"/>
          <p:cNvSpPr>
            <a:spLocks noChangeShapeType="1"/>
          </p:cNvSpPr>
          <p:nvPr/>
        </p:nvSpPr>
        <p:spPr bwMode="auto">
          <a:xfrm flipV="1">
            <a:off x="2268364" y="164750"/>
            <a:ext cx="0" cy="485376"/>
          </a:xfrm>
          <a:prstGeom prst="line">
            <a:avLst/>
          </a:prstGeom>
          <a:noFill/>
          <a:ln w="19050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58987" tIns="79493" rIns="158987" bIns="79493"/>
          <a:lstStyle/>
          <a:p>
            <a:endParaRPr lang="zh-CN" altLang="en-US"/>
          </a:p>
        </p:txBody>
      </p:sp>
      <p:sp>
        <p:nvSpPr>
          <p:cNvPr id="3076" name="TextBox 10"/>
          <p:cNvSpPr>
            <a:spLocks noChangeArrowheads="1"/>
          </p:cNvSpPr>
          <p:nvPr/>
        </p:nvSpPr>
        <p:spPr bwMode="auto">
          <a:xfrm>
            <a:off x="2321789" y="92841"/>
            <a:ext cx="2106815" cy="69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35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规划</a:t>
            </a:r>
            <a:endParaRPr lang="zh-CN" altLang="en-US" sz="3500" b="1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" name="TextBox 11"/>
          <p:cNvSpPr>
            <a:spLocks noChangeArrowheads="1"/>
          </p:cNvSpPr>
          <p:nvPr/>
        </p:nvSpPr>
        <p:spPr bwMode="auto">
          <a:xfrm>
            <a:off x="1135905" y="164750"/>
            <a:ext cx="2677835" cy="62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8987" tIns="79493" rIns="158987" bIns="79493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Plan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8244" y="829444"/>
            <a:ext cx="54366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Site planning</a:t>
            </a:r>
          </a:p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总平面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6386" name="Picture 2" descr="C:\Users\2015071502\Desktop\G3\a3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746" y="171447"/>
            <a:ext cx="12135171" cy="83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2709524" y="7416725"/>
            <a:ext cx="432048" cy="21602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524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7136</TotalTime>
  <Words>427</Words>
  <Application>Microsoft Office PowerPoint</Application>
  <PresentationFormat>自定义</PresentationFormat>
  <Paragraphs>149</Paragraphs>
  <Slides>22</Slides>
  <Notes>15</Notes>
  <HiddenSlides>0</HiddenSlides>
  <MMClips>0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25" baseType="lpstr">
      <vt:lpstr>Office 主题</vt:lpstr>
      <vt:lpstr>6_Office 主题</vt:lpstr>
      <vt:lpstr>3_自定义设计方案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2015071502</dc:creator>
  <cp:lastModifiedBy>2015071502</cp:lastModifiedBy>
  <cp:revision>536</cp:revision>
  <cp:lastPrinted>2016-03-18T03:06:42Z</cp:lastPrinted>
  <dcterms:modified xsi:type="dcterms:W3CDTF">2016-05-27T00:14:01Z</dcterms:modified>
</cp:coreProperties>
</file>